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6" r:id="rId2"/>
    <p:sldId id="272" r:id="rId3"/>
    <p:sldId id="321" r:id="rId4"/>
    <p:sldId id="280" r:id="rId5"/>
    <p:sldId id="258" r:id="rId6"/>
    <p:sldId id="267" r:id="rId7"/>
    <p:sldId id="322" r:id="rId8"/>
    <p:sldId id="263" r:id="rId9"/>
    <p:sldId id="328" r:id="rId10"/>
    <p:sldId id="273" r:id="rId11"/>
    <p:sldId id="325" r:id="rId12"/>
    <p:sldId id="327" r:id="rId13"/>
    <p:sldId id="329" r:id="rId14"/>
    <p:sldId id="287" r:id="rId15"/>
    <p:sldId id="264" r:id="rId16"/>
    <p:sldId id="265" r:id="rId17"/>
    <p:sldId id="268" r:id="rId18"/>
    <p:sldId id="275" r:id="rId19"/>
    <p:sldId id="266" r:id="rId20"/>
    <p:sldId id="330" r:id="rId21"/>
    <p:sldId id="274" r:id="rId22"/>
    <p:sldId id="277" r:id="rId23"/>
    <p:sldId id="276" r:id="rId24"/>
    <p:sldId id="324" r:id="rId25"/>
    <p:sldId id="323" r:id="rId26"/>
    <p:sldId id="269" r:id="rId27"/>
    <p:sldId id="278" r:id="rId28"/>
    <p:sldId id="294" r:id="rId29"/>
    <p:sldId id="299" r:id="rId30"/>
    <p:sldId id="279" r:id="rId31"/>
    <p:sldId id="292" r:id="rId32"/>
    <p:sldId id="331" r:id="rId33"/>
    <p:sldId id="270" r:id="rId34"/>
    <p:sldId id="271" r:id="rId35"/>
    <p:sldId id="332" r:id="rId36"/>
    <p:sldId id="29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C3E6"/>
    <a:srgbClr val="00FF00"/>
    <a:srgbClr val="FFFF00"/>
    <a:srgbClr val="DFD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3" autoAdjust="0"/>
    <p:restoredTop sz="76661" autoAdjust="0"/>
  </p:normalViewPr>
  <p:slideViewPr>
    <p:cSldViewPr snapToGrid="0">
      <p:cViewPr varScale="1">
        <p:scale>
          <a:sx n="57" d="100"/>
          <a:sy n="57" d="100"/>
        </p:scale>
        <p:origin x="1020" y="66"/>
      </p:cViewPr>
      <p:guideLst/>
    </p:cSldViewPr>
  </p:slideViewPr>
  <p:outlineViewPr>
    <p:cViewPr>
      <p:scale>
        <a:sx n="33" d="100"/>
        <a:sy n="33" d="100"/>
      </p:scale>
      <p:origin x="0" y="-2586"/>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D769AE-D361-445B-B96B-0CE6DC3C3C0A}" type="datetimeFigureOut">
              <a:rPr lang="en-US" smtClean="0"/>
              <a:t>1/25/2017</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08AFC-DE69-459D-8F95-241E4C76BAE7}" type="slidenum">
              <a:rPr lang="en-US" smtClean="0"/>
              <a:t>‹N°›</a:t>
            </a:fld>
            <a:endParaRPr lang="en-US"/>
          </a:p>
        </p:txBody>
      </p:sp>
    </p:spTree>
    <p:extLst>
      <p:ext uri="{BB962C8B-B14F-4D97-AF65-F5344CB8AC3E}">
        <p14:creationId xmlns:p14="http://schemas.microsoft.com/office/powerpoint/2010/main" val="117721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82638" indent="-3000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206500" indent="-239713"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89100" indent="-239713"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73288" indent="-239713"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304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76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448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020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45D170D-7E6E-4A5C-911C-09B05CDAC752}" type="slidenum">
              <a:rPr lang="fr-FR" altLang="en-US" sz="1300"/>
              <a:pPr eaLnBrk="1" hangingPunct="1">
                <a:spcBef>
                  <a:spcPct val="0"/>
                </a:spcBef>
              </a:pPr>
              <a:t>1</a:t>
            </a:fld>
            <a:endParaRPr lang="fr-FR" altLang="en-US" sz="13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r>
              <a:rPr lang="fr-FR" altLang="en-US" dirty="0" smtClean="0">
                <a:latin typeface="Arial" panose="020B0604020202020204" pitchFamily="34" charset="0"/>
                <a:cs typeface="Arial" panose="020B0604020202020204" pitchFamily="34" charset="0"/>
              </a:rPr>
              <a:t>Bonjour,</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en-US" dirty="0" smtClean="0">
                <a:latin typeface="Arial" panose="020B0604020202020204" pitchFamily="34" charset="0"/>
                <a:cs typeface="Arial" panose="020B0604020202020204" pitchFamily="34" charset="0"/>
              </a:rPr>
              <a:t>Je suis très heureux d’être ici avec vous ce soir, donc</a:t>
            </a:r>
            <a:r>
              <a:rPr lang="fr-FR" altLang="en-US" baseline="0" dirty="0" smtClean="0">
                <a:latin typeface="Arial" panose="020B0604020202020204" pitchFamily="34" charset="0"/>
                <a:cs typeface="Arial" panose="020B0604020202020204" pitchFamily="34" charset="0"/>
              </a:rPr>
              <a:t> </a:t>
            </a:r>
            <a:r>
              <a:rPr lang="fr-FR" altLang="en-US" dirty="0" smtClean="0">
                <a:latin typeface="Arial" panose="020B0604020202020204" pitchFamily="34" charset="0"/>
                <a:cs typeface="Arial" panose="020B0604020202020204" pitchFamily="34" charset="0"/>
              </a:rPr>
              <a:t>un grand merci à Jean-François Levier d’avoir proposé cette conférence, et à Etienne Martin</a:t>
            </a:r>
            <a:r>
              <a:rPr lang="fr-FR" altLang="en-US" baseline="0" dirty="0" smtClean="0">
                <a:latin typeface="Arial" panose="020B0604020202020204" pitchFamily="34" charset="0"/>
                <a:cs typeface="Arial" panose="020B0604020202020204" pitchFamily="34" charset="0"/>
              </a:rPr>
              <a:t> </a:t>
            </a:r>
            <a:r>
              <a:rPr lang="fr-FR" altLang="en-US" dirty="0" smtClean="0">
                <a:latin typeface="Arial" panose="020B0604020202020204" pitchFamily="34" charset="0"/>
                <a:cs typeface="Arial" panose="020B0604020202020204" pitchFamily="34" charset="0"/>
              </a:rPr>
              <a:t>et Joseph Sola de l’avoir organisé.</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en-US" dirty="0" smtClean="0">
                <a:latin typeface="Arial" panose="020B0604020202020204" pitchFamily="34" charset="0"/>
                <a:cs typeface="Arial" panose="020B0604020202020204" pitchFamily="34" charset="0"/>
              </a:rPr>
              <a:t>(J</a:t>
            </a:r>
            <a:r>
              <a:rPr lang="fr-FR" altLang="en-US" baseline="0" dirty="0" smtClean="0">
                <a:latin typeface="Arial" panose="020B0604020202020204" pitchFamily="34" charset="0"/>
                <a:cs typeface="Arial" panose="020B0604020202020204" pitchFamily="34" charset="0"/>
              </a:rPr>
              <a:t>e vais faire tout mon possible pour tenir à environ 40 minutes, parce qu’on aura aussi une opportunité de dialogue un peu plus tard.)</a:t>
            </a:r>
            <a:endParaRPr lang="fr-FR" altLang="en-US" dirty="0" smtClean="0">
              <a:latin typeface="Arial" panose="020B0604020202020204" pitchFamily="34" charset="0"/>
              <a:cs typeface="Arial" panose="020B0604020202020204" pitchFamily="34" charset="0"/>
            </a:endParaRPr>
          </a:p>
          <a:p>
            <a:pPr eaLnBrk="1" hangingPunct="1"/>
            <a:r>
              <a:rPr lang="fr-FR" altLang="en-US" dirty="0" smtClean="0">
                <a:latin typeface="Arial" panose="020B0604020202020204" pitchFamily="34" charset="0"/>
                <a:cs typeface="Arial" panose="020B0604020202020204" pitchFamily="34" charset="0"/>
              </a:rPr>
              <a:t>Je m’appelle John Laurie – je suis ingénieur et créateur du blog fissionliquide.fr. Quand j’ai fait un article sur cette conférence sur mon blog, j’ai promis de faire une annonce importante ce soir. Je</a:t>
            </a:r>
            <a:r>
              <a:rPr lang="fr-FR" altLang="en-US" baseline="0" dirty="0" smtClean="0">
                <a:latin typeface="Arial" panose="020B0604020202020204" pitchFamily="34" charset="0"/>
                <a:cs typeface="Arial" panose="020B0604020202020204" pitchFamily="34" charset="0"/>
              </a:rPr>
              <a:t> vais garder un peu de suspense, donc cette annonce sera à la </a:t>
            </a:r>
            <a:r>
              <a:rPr lang="fr-FR" altLang="en-US" b="1" baseline="0" dirty="0" smtClean="0">
                <a:latin typeface="Arial" panose="020B0604020202020204" pitchFamily="34" charset="0"/>
                <a:cs typeface="Arial" panose="020B0604020202020204" pitchFamily="34" charset="0"/>
              </a:rPr>
              <a:t>fin</a:t>
            </a:r>
            <a:r>
              <a:rPr lang="fr-FR" altLang="en-US" baseline="0" dirty="0" smtClean="0">
                <a:latin typeface="Arial" panose="020B0604020202020204" pitchFamily="34" charset="0"/>
                <a:cs typeface="Arial" panose="020B0604020202020204" pitchFamily="34" charset="0"/>
              </a:rPr>
              <a:t> de la présentation.</a:t>
            </a:r>
            <a:endParaRPr lang="fr-FR"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en-US" dirty="0" smtClean="0">
                <a:latin typeface="Arial" panose="020B0604020202020204" pitchFamily="34" charset="0"/>
                <a:cs typeface="Arial" panose="020B0604020202020204" pitchFamily="34" charset="0"/>
              </a:rPr>
              <a:t>J</a:t>
            </a:r>
            <a:r>
              <a:rPr lang="fr-FR" altLang="en-US" baseline="0" dirty="0" smtClean="0">
                <a:latin typeface="Arial" panose="020B0604020202020204" pitchFamily="34" charset="0"/>
                <a:cs typeface="Arial" panose="020B0604020202020204" pitchFamily="34" charset="0"/>
              </a:rPr>
              <a:t>’ai mis cette image pour l’entête de fissionliquide.fr. </a:t>
            </a:r>
            <a:r>
              <a:rPr lang="fr-FR" altLang="en-US" dirty="0" smtClean="0">
                <a:latin typeface="Arial" panose="020B0604020202020204" pitchFamily="34" charset="0"/>
                <a:cs typeface="Arial" panose="020B0604020202020204" pitchFamily="34" charset="0"/>
              </a:rPr>
              <a:t>Combien</a:t>
            </a:r>
            <a:r>
              <a:rPr lang="fr-FR" altLang="en-US" baseline="0" dirty="0" smtClean="0">
                <a:latin typeface="Arial" panose="020B0604020202020204" pitchFamily="34" charset="0"/>
                <a:cs typeface="Arial" panose="020B0604020202020204" pitchFamily="34" charset="0"/>
              </a:rPr>
              <a:t> de personnes dans la salle ont vu le film « Thorium – la face gâchée du nucléaire » sur Arte ?</a:t>
            </a:r>
            <a:endParaRPr lang="fr-FR" altLang="en-US" dirty="0" smtClean="0">
              <a:latin typeface="Arial" panose="020B0604020202020204" pitchFamily="34" charset="0"/>
              <a:cs typeface="Arial" panose="020B0604020202020204" pitchFamily="34" charset="0"/>
            </a:endParaRPr>
          </a:p>
          <a:p>
            <a:pPr eaLnBrk="1" hangingPunct="1"/>
            <a:r>
              <a:rPr lang="fr-FR" altLang="en-US" baseline="0" dirty="0" smtClean="0">
                <a:latin typeface="Arial" panose="020B0604020202020204" pitchFamily="34" charset="0"/>
                <a:cs typeface="Arial" panose="020B0604020202020204" pitchFamily="34" charset="0"/>
              </a:rPr>
              <a:t>Donc vous savez tous</a:t>
            </a:r>
          </a:p>
          <a:p>
            <a:pPr eaLnBrk="1" hangingPunct="1"/>
            <a:endParaRPr lang="fr-FR" altLang="en-US" baseline="0" dirty="0" smtClean="0">
              <a:latin typeface="Arial" panose="020B0604020202020204" pitchFamily="34" charset="0"/>
              <a:cs typeface="Arial" panose="020B0604020202020204" pitchFamily="34" charset="0"/>
            </a:endParaRPr>
          </a:p>
          <a:p>
            <a:pPr eaLnBrk="1" hangingPunct="1"/>
            <a:r>
              <a:rPr lang="fr-FR" altLang="en-US" baseline="0" dirty="0" smtClean="0">
                <a:latin typeface="Arial" panose="020B0604020202020204" pitchFamily="34" charset="0"/>
                <a:cs typeface="Arial" panose="020B0604020202020204" pitchFamily="34" charset="0"/>
              </a:rPr>
              <a:t>qui est cet homme ?</a:t>
            </a:r>
          </a:p>
          <a:p>
            <a:pPr eaLnBrk="1" hangingPunct="1"/>
            <a:endParaRPr lang="fr-FR" altLang="en-US" baseline="0" dirty="0" smtClean="0">
              <a:latin typeface="Arial" panose="020B0604020202020204" pitchFamily="34" charset="0"/>
              <a:cs typeface="Arial" panose="020B0604020202020204" pitchFamily="34" charset="0"/>
            </a:endParaRPr>
          </a:p>
          <a:p>
            <a:pPr eaLnBrk="1" hangingPunct="1"/>
            <a:r>
              <a:rPr lang="fr-FR" altLang="en-US" baseline="0" dirty="0" smtClean="0">
                <a:latin typeface="Arial" panose="020B0604020202020204" pitchFamily="34" charset="0"/>
                <a:cs typeface="Arial" panose="020B0604020202020204" pitchFamily="34" charset="0"/>
              </a:rPr>
              <a:t>… Je vais agrandir l’image …</a:t>
            </a:r>
            <a:endParaRPr lang="fr-FR" altLang="en-US" dirty="0" smtClean="0">
              <a:latin typeface="Arial" panose="020B0604020202020204" pitchFamily="34" charset="0"/>
              <a:cs typeface="Arial" panose="020B0604020202020204" pitchFamily="34" charset="0"/>
            </a:endParaRPr>
          </a:p>
          <a:p>
            <a:pPr eaLnBrk="1" hangingPunct="1"/>
            <a:endParaRPr lang="fr-FR" altLang="en-US" dirty="0" smtClean="0">
              <a:latin typeface="Arial" panose="020B0604020202020204" pitchFamily="34" charset="0"/>
              <a:cs typeface="Arial" panose="020B0604020202020204" pitchFamily="34" charset="0"/>
            </a:endParaRPr>
          </a:p>
          <a:p>
            <a:pPr eaLnBrk="1" hangingPunct="1"/>
            <a:r>
              <a:rPr lang="fr-FR" altLang="en-US" dirty="0" smtClean="0">
                <a:latin typeface="Arial" panose="020B0604020202020204" pitchFamily="34" charset="0"/>
                <a:cs typeface="Arial" panose="020B0604020202020204" pitchFamily="34" charset="0"/>
              </a:rPr>
              <a:t>Cet homme est Alvin Weinberg, un scientifique </a:t>
            </a:r>
            <a:r>
              <a:rPr lang="fr-FR" altLang="en-US" baseline="0" dirty="0" smtClean="0">
                <a:latin typeface="Arial" panose="020B0604020202020204" pitchFamily="34" charset="0"/>
                <a:cs typeface="Arial" panose="020B0604020202020204" pitchFamily="34" charset="0"/>
              </a:rPr>
              <a:t>américain </a:t>
            </a:r>
            <a:r>
              <a:rPr lang="fr-FR" altLang="en-US" dirty="0" smtClean="0">
                <a:latin typeface="Arial" panose="020B0604020202020204" pitchFamily="34" charset="0"/>
                <a:cs typeface="Arial" panose="020B0604020202020204" pitchFamily="34" charset="0"/>
              </a:rPr>
              <a:t>visionnaire</a:t>
            </a:r>
            <a:r>
              <a:rPr lang="fr-FR" altLang="en-US" baseline="0" dirty="0" smtClean="0">
                <a:latin typeface="Arial" panose="020B0604020202020204" pitchFamily="34" charset="0"/>
                <a:cs typeface="Arial" panose="020B0604020202020204" pitchFamily="34" charset="0"/>
              </a:rPr>
              <a:t>, et il fait partie de l’histoire que je vais raconter ce soir. Weinberg a dit :</a:t>
            </a:r>
          </a:p>
          <a:p>
            <a:pPr eaLnBrk="1" hangingPunct="1"/>
            <a:r>
              <a:rPr lang="fr-FR" altLang="en-US" b="1" baseline="0" dirty="0" smtClean="0">
                <a:latin typeface="Arial" panose="020B0604020202020204" pitchFamily="34" charset="0"/>
                <a:cs typeface="Arial" panose="020B0604020202020204" pitchFamily="34" charset="0"/>
              </a:rPr>
              <a:t>« Nous devons trouver du temps pour les choses importantes »</a:t>
            </a:r>
            <a:r>
              <a:rPr lang="fr-FR" altLang="en-US" baseline="0" dirty="0" smtClean="0">
                <a:latin typeface="Arial" panose="020B0604020202020204" pitchFamily="34" charset="0"/>
                <a:cs typeface="Arial" panose="020B0604020202020204" pitchFamily="34" charset="0"/>
              </a:rPr>
              <a:t>.</a:t>
            </a:r>
          </a:p>
          <a:p>
            <a:pPr eaLnBrk="1" hangingPunct="1"/>
            <a:r>
              <a:rPr lang="fr-FR" altLang="en-US" baseline="0" dirty="0" smtClean="0">
                <a:latin typeface="Arial" panose="020B0604020202020204" pitchFamily="34" charset="0"/>
                <a:cs typeface="Arial" panose="020B0604020202020204" pitchFamily="34" charset="0"/>
              </a:rPr>
              <a:t>Je suis heureux que nous allons trouver du temps ce soir pour parler </a:t>
            </a:r>
            <a:r>
              <a:rPr lang="fr-FR" altLang="en-US" dirty="0" smtClean="0">
                <a:latin typeface="Arial" panose="020B0604020202020204" pitchFamily="34" charset="0"/>
                <a:cs typeface="Arial" panose="020B0604020202020204" pitchFamily="34" charset="0"/>
              </a:rPr>
              <a:t>d’</a:t>
            </a:r>
            <a:r>
              <a:rPr lang="fr-FR" altLang="en-US" b="1" baseline="0" dirty="0" smtClean="0">
                <a:latin typeface="Arial" panose="020B0604020202020204" pitchFamily="34" charset="0"/>
                <a:cs typeface="Arial" panose="020B0604020202020204" pitchFamily="34" charset="0"/>
              </a:rPr>
              <a:t>éco-modernisme et </a:t>
            </a:r>
            <a:r>
              <a:rPr lang="fr-FR" altLang="en-US" b="1" dirty="0" smtClean="0">
                <a:latin typeface="Arial" panose="020B0604020202020204" pitchFamily="34" charset="0"/>
                <a:cs typeface="Arial" panose="020B0604020202020204" pitchFamily="34" charset="0"/>
              </a:rPr>
              <a:t>fission Liquide</a:t>
            </a:r>
            <a:r>
              <a:rPr lang="fr-FR" altLang="en-US" baseline="0" dirty="0" smtClean="0">
                <a:latin typeface="Arial" panose="020B0604020202020204" pitchFamily="34" charset="0"/>
                <a:cs typeface="Arial" panose="020B0604020202020204" pitchFamily="34" charset="0"/>
              </a:rPr>
              <a:t>. </a:t>
            </a:r>
          </a:p>
          <a:p>
            <a:pPr eaLnBrk="1" hangingPunct="1"/>
            <a:r>
              <a:rPr lang="fr-FR" altLang="en-US" baseline="0" dirty="0" smtClean="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La progression des </a:t>
            </a:r>
            <a:r>
              <a:rPr lang="fr-FR" dirty="0" smtClean="0"/>
              <a:t>humains est </a:t>
            </a:r>
            <a:r>
              <a:rPr lang="fr-FR" b="1" dirty="0" smtClean="0"/>
              <a:t>remarquable</a:t>
            </a:r>
            <a:r>
              <a:rPr lang="fr-FR" dirty="0" smtClean="0"/>
              <a:t>.</a:t>
            </a:r>
            <a:endParaRPr lang="fr-FR" altLang="en-US" baseline="0" dirty="0" smtClean="0">
              <a:latin typeface="Arial" panose="020B0604020202020204" pitchFamily="34" charset="0"/>
              <a:cs typeface="Arial" panose="020B0604020202020204" pitchFamily="34" charset="0"/>
            </a:endParaRPr>
          </a:p>
          <a:p>
            <a:pPr eaLnBrk="1" hangingPunct="1"/>
            <a:endParaRPr lang="en-US"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556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Cette</a:t>
            </a:r>
            <a:r>
              <a:rPr lang="fr-FR" baseline="0" dirty="0" smtClean="0"/>
              <a:t> animation commence il y a 150 ans.</a:t>
            </a:r>
          </a:p>
          <a:p>
            <a:endParaRPr lang="fr-FR" baseline="0" dirty="0" smtClean="0"/>
          </a:p>
          <a:p>
            <a:r>
              <a:rPr lang="fr-FR" baseline="0" dirty="0" smtClean="0"/>
              <a:t>La population humaine, représentée par la taille des bulles, est passée de 1,3 milliards </a:t>
            </a:r>
            <a:r>
              <a:rPr lang="fr-FR" baseline="0" dirty="0" smtClean="0">
                <a:sym typeface="Wingdings" panose="05000000000000000000" pitchFamily="2" charset="2"/>
              </a:rPr>
              <a:t>à plus de 7 milliards.</a:t>
            </a:r>
          </a:p>
          <a:p>
            <a:r>
              <a:rPr lang="fr-FR" baseline="0" dirty="0" smtClean="0">
                <a:sym typeface="Wingdings" panose="05000000000000000000" pitchFamily="2" charset="2"/>
              </a:rPr>
              <a:t>L’extrême pauvreté a réduit de 80% à 15%</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sym typeface="Wingdings" panose="05000000000000000000" pitchFamily="2" charset="2"/>
              </a:rPr>
              <a:t>On voit ici que l’espérance de vie et le PIB par personne progressent dans tous les pays du monde.</a:t>
            </a:r>
          </a:p>
          <a:p>
            <a:r>
              <a:rPr lang="fr-FR" baseline="0" dirty="0" smtClean="0">
                <a:sym typeface="Wingdings" panose="05000000000000000000" pitchFamily="2" charset="2"/>
              </a:rPr>
              <a:t>En France, en 1866 1 enfant sur 4 décédait avant l’âge de 5 ans. Aujourd’hui c’est 4,3% pour le monde, et 10 fois moins que ça pour la France</a:t>
            </a:r>
          </a:p>
          <a:p>
            <a:r>
              <a:rPr lang="fr-FR" baseline="0" dirty="0" smtClean="0">
                <a:sym typeface="Wingdings" panose="05000000000000000000" pitchFamily="2" charset="2"/>
              </a:rPr>
              <a:t>Mais malheureusement, tout notre succès a eu un coût élevé pour la nature</a:t>
            </a:r>
          </a:p>
          <a:p>
            <a:r>
              <a:rPr lang="fr-FR" baseline="0" dirty="0" smtClean="0">
                <a:sym typeface="Wingdings" panose="05000000000000000000" pitchFamily="2" charset="2"/>
              </a:rPr>
              <a:t>Le nombre d’animaux sauvages a été réduit de moitié depuis 1970.</a:t>
            </a:r>
          </a:p>
          <a:p>
            <a:endParaRPr lang="fr-FR" baseline="0" dirty="0" smtClean="0">
              <a:sym typeface="Wingdings" panose="05000000000000000000" pitchFamily="2" charset="2"/>
            </a:endParaRPr>
          </a:p>
          <a:p>
            <a:endParaRPr lang="fr-FR" baseline="0" dirty="0" smtClean="0">
              <a:sym typeface="Wingdings" panose="05000000000000000000" pitchFamily="2" charset="2"/>
            </a:endParaRPr>
          </a:p>
          <a:p>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a:t>
            </a:fld>
            <a:endParaRPr lang="en-US"/>
          </a:p>
        </p:txBody>
      </p:sp>
    </p:spTree>
    <p:extLst>
      <p:ext uri="{BB962C8B-B14F-4D97-AF65-F5344CB8AC3E}">
        <p14:creationId xmlns:p14="http://schemas.microsoft.com/office/powerpoint/2010/main" val="2169198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Et aujourd’hui les humains utilisent la moitié de la terre.</a:t>
            </a:r>
            <a:r>
              <a:rPr lang="fr-FR" baseline="0" dirty="0" smtClean="0"/>
              <a:t> Un quart pour produire de la viande, 12% pour les cultures, 9% pour le bois et seulement 3% pour nos villes. L’autre moitié est la portion de la terre (qui n’est pas couverte par l’eau ou par des glaciers) qui est laissée à la nature sauvage.</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a:t>
            </a:fld>
            <a:endParaRPr lang="en-US"/>
          </a:p>
        </p:txBody>
      </p:sp>
    </p:spTree>
    <p:extLst>
      <p:ext uri="{BB962C8B-B14F-4D97-AF65-F5344CB8AC3E}">
        <p14:creationId xmlns:p14="http://schemas.microsoft.com/office/powerpoint/2010/main" val="86170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Et on</a:t>
            </a:r>
            <a:r>
              <a:rPr lang="fr-FR" baseline="0" dirty="0" smtClean="0"/>
              <a:t> a fait tellement de mal à notre planète que </a:t>
            </a:r>
            <a:r>
              <a:rPr lang="fr-FR" dirty="0" smtClean="0"/>
              <a:t>depuis les années 70 il s’est</a:t>
            </a:r>
            <a:r>
              <a:rPr lang="fr-FR" baseline="0" dirty="0" smtClean="0"/>
              <a:t> développé un courant de pensée qui prône le retour à une vie plus simple, une harmonie avec la nature, avec </a:t>
            </a:r>
            <a:r>
              <a:rPr lang="fr-FR" b="1" baseline="0" dirty="0" smtClean="0"/>
              <a:t>moins</a:t>
            </a:r>
            <a:r>
              <a:rPr lang="fr-FR" baseline="0" dirty="0" smtClean="0"/>
              <a:t> de technologie, où on doit pouvoir sortir du nucléaire, où on utilise </a:t>
            </a:r>
            <a:r>
              <a:rPr lang="fr-FR" b="1" baseline="0" dirty="0" smtClean="0"/>
              <a:t>moins</a:t>
            </a:r>
            <a:r>
              <a:rPr lang="fr-FR" baseline="0" dirty="0" smtClean="0"/>
              <a:t> d’énergie, où on obtient toute l’énergie qu’il nous faut à partir d’énergies </a:t>
            </a:r>
            <a:r>
              <a:rPr lang="fr-FR" b="1" baseline="0" dirty="0" smtClean="0"/>
              <a:t>renouvelables</a:t>
            </a:r>
            <a:r>
              <a:rPr lang="fr-FR" baseline="0" dirty="0" smtClean="0"/>
              <a:t>.</a:t>
            </a:r>
          </a:p>
          <a:p>
            <a:r>
              <a:rPr lang="fr-FR" baseline="0" dirty="0" smtClean="0"/>
              <a:t>Alors, est-ce qu’on </a:t>
            </a:r>
            <a:r>
              <a:rPr lang="fr-FR" b="1" baseline="0" dirty="0" smtClean="0"/>
              <a:t>fait</a:t>
            </a:r>
            <a:r>
              <a:rPr lang="fr-FR" baseline="0" dirty="0" smtClean="0"/>
              <a:t> ça?</a:t>
            </a:r>
            <a:endParaRPr lang="fr-FR" dirty="0" smtClean="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4</a:t>
            </a:fld>
            <a:endParaRPr lang="en-US"/>
          </a:p>
        </p:txBody>
      </p:sp>
    </p:spTree>
    <p:extLst>
      <p:ext uri="{BB962C8B-B14F-4D97-AF65-F5344CB8AC3E}">
        <p14:creationId xmlns:p14="http://schemas.microsoft.com/office/powerpoint/2010/main" val="3124851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Non.</a:t>
            </a:r>
          </a:p>
          <a:p>
            <a:r>
              <a:rPr lang="fr-FR" dirty="0" smtClean="0"/>
              <a:t>O</a:t>
            </a:r>
            <a:r>
              <a:rPr lang="fr-FR" baseline="0" dirty="0" smtClean="0"/>
              <a:t>n utilise de plus en plus d’énergie. Toute la société moderne est fondée sur un socle d’énergie bon marché.</a:t>
            </a:r>
            <a:endParaRPr lang="fr-FR" dirty="0" smtClean="0"/>
          </a:p>
          <a:p>
            <a:r>
              <a:rPr lang="fr-FR" dirty="0" smtClean="0"/>
              <a:t>Depuis</a:t>
            </a:r>
            <a:r>
              <a:rPr lang="fr-FR" baseline="0" dirty="0" smtClean="0"/>
              <a:t> la COP21 on parle d’« </a:t>
            </a:r>
            <a:r>
              <a:rPr lang="fr-FR" b="1" baseline="0" dirty="0" smtClean="0"/>
              <a:t>énergie propre</a:t>
            </a:r>
            <a:r>
              <a:rPr lang="fr-FR" baseline="0" dirty="0" smtClean="0"/>
              <a:t> » (c’est la partie verte ici, les renouvelables plus le nucléaire). En rouge, c’est l’énergie sale de la combustion.</a:t>
            </a:r>
          </a:p>
          <a:p>
            <a:r>
              <a:rPr lang="fr-FR" baseline="0" dirty="0" smtClean="0"/>
              <a:t>Pour donner un niveau de vie décent à chaque humain sur la planète il faudra encore </a:t>
            </a:r>
            <a:r>
              <a:rPr lang="fr-FR" b="1" baseline="0" dirty="0" smtClean="0"/>
              <a:t>doubler</a:t>
            </a:r>
            <a:r>
              <a:rPr lang="fr-FR" baseline="0" dirty="0" smtClean="0"/>
              <a:t> ou </a:t>
            </a:r>
            <a:r>
              <a:rPr lang="fr-FR" b="1" baseline="0" dirty="0" smtClean="0"/>
              <a:t>tripler</a:t>
            </a:r>
            <a:r>
              <a:rPr lang="fr-FR" b="0" baseline="0" dirty="0" smtClean="0"/>
              <a:t> la quantité d’énergie qu’on utilise aujourd’hui.</a:t>
            </a:r>
            <a:r>
              <a:rPr lang="fr-FR" baseline="0" dirty="0" smtClean="0"/>
              <a:t> Et il faut que pratiquement toute cette énergie soit de l’énergie propre. Peut-on faire ça avec les renouvelables ?</a:t>
            </a:r>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5</a:t>
            </a:fld>
            <a:endParaRPr lang="en-US"/>
          </a:p>
        </p:txBody>
      </p:sp>
    </p:spTree>
    <p:extLst>
      <p:ext uri="{BB962C8B-B14F-4D97-AF65-F5344CB8AC3E}">
        <p14:creationId xmlns:p14="http://schemas.microsoft.com/office/powerpoint/2010/main" val="1296184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Vous les voyez, les renouvelables</a:t>
            </a:r>
            <a:r>
              <a:rPr lang="fr-FR" baseline="0" dirty="0" smtClean="0"/>
              <a:t> </a:t>
            </a:r>
            <a:r>
              <a:rPr lang="fr-FR" dirty="0" smtClean="0"/>
              <a:t>?</a:t>
            </a:r>
          </a:p>
          <a:p>
            <a:r>
              <a:rPr lang="fr-FR" dirty="0" smtClean="0"/>
              <a:t>C’est la partie orange.</a:t>
            </a:r>
          </a:p>
          <a:p>
            <a:r>
              <a:rPr lang="fr-FR" dirty="0" smtClean="0"/>
              <a:t>Les renouvelables sont très</a:t>
            </a:r>
            <a:r>
              <a:rPr lang="fr-FR" baseline="0" dirty="0" smtClean="0"/>
              <a:t> bien, et ils ont un vrai rôle à jouer pour produire de l’énergie propre, mais entre nos efforts pour faire des économies d’énergie et les renouvelables, il faut décider : </a:t>
            </a:r>
            <a:r>
              <a:rPr lang="fr-FR" b="1" baseline="0" dirty="0" smtClean="0"/>
              <a:t>c’est fossile ou c’est fissile</a:t>
            </a:r>
            <a:r>
              <a:rPr lang="fr-FR" baseline="0" dirty="0" smtClean="0"/>
              <a:t>.</a:t>
            </a:r>
          </a:p>
          <a:p>
            <a:r>
              <a:rPr lang="fr-FR" baseline="0" dirty="0" smtClean="0"/>
              <a:t>Penser que les renouvelables vont sauver la nature, c’est être anti-arithmétique.</a:t>
            </a:r>
          </a:p>
          <a:p>
            <a:endParaRPr lang="fr-FR" baseline="0" dirty="0" smtClean="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6</a:t>
            </a:fld>
            <a:endParaRPr lang="en-US"/>
          </a:p>
        </p:txBody>
      </p:sp>
    </p:spTree>
    <p:extLst>
      <p:ext uri="{BB962C8B-B14F-4D97-AF65-F5344CB8AC3E}">
        <p14:creationId xmlns:p14="http://schemas.microsoft.com/office/powerpoint/2010/main" val="4165659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Depuis 50 ans, les émissions mondiales de CO2 ont </a:t>
            </a:r>
            <a:r>
              <a:rPr lang="fr-FR" b="1" baseline="0" dirty="0" smtClean="0"/>
              <a:t>triplé</a:t>
            </a:r>
            <a:r>
              <a:rPr lang="fr-FR" baseline="0" dirty="0" smtClean="0"/>
              <a:t>, et c’est la cause la plus importante du réchauffement climatique.</a:t>
            </a:r>
            <a:endParaRPr lang="en-US" dirty="0" smtClean="0"/>
          </a:p>
          <a:p>
            <a:r>
              <a:rPr lang="fr-FR" dirty="0" smtClean="0"/>
              <a:t>Le mouvement écologiste a été un échec</a:t>
            </a:r>
            <a:r>
              <a:rPr lang="fr-FR" baseline="0" dirty="0" smtClean="0"/>
              <a:t> </a:t>
            </a:r>
            <a:r>
              <a:rPr lang="fr-FR" dirty="0" smtClean="0"/>
              <a:t>– en créant une bataille entre les différentes </a:t>
            </a:r>
            <a:r>
              <a:rPr lang="fr-FR" baseline="0" dirty="0" smtClean="0"/>
              <a:t>sources d’énergie propre, </a:t>
            </a:r>
            <a:r>
              <a:rPr lang="fr-FR" dirty="0" smtClean="0"/>
              <a:t>ceux qui ont le</a:t>
            </a:r>
            <a:r>
              <a:rPr lang="fr-FR" baseline="0" dirty="0" smtClean="0"/>
              <a:t> plus profité, ce sont les compagnies d’énergies fossiles.</a:t>
            </a:r>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7</a:t>
            </a:fld>
            <a:endParaRPr lang="en-US"/>
          </a:p>
        </p:txBody>
      </p:sp>
    </p:spTree>
    <p:extLst>
      <p:ext uri="{BB962C8B-B14F-4D97-AF65-F5344CB8AC3E}">
        <p14:creationId xmlns:p14="http://schemas.microsoft.com/office/powerpoint/2010/main" val="1009859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Et c’est la confrontation avec cette réalité qui a donné naissance à un nouveau mouvement écologiste – l’éco-modernisme.</a:t>
            </a:r>
          </a:p>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Ce mouvement grandissant veut</a:t>
            </a:r>
            <a:r>
              <a:rPr lang="fr-FR" i="0" baseline="0" dirty="0" smtClean="0"/>
              <a:t> sauver la nature tout autant que l’ancienne écologie, mais pas de la même manière.</a:t>
            </a:r>
          </a:p>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Ils ont compris qu’une harmonie entre les humains et la nature est contre-productive, et que </a:t>
            </a:r>
            <a:r>
              <a:rPr lang="fr-FR" i="0" baseline="0" dirty="0" smtClean="0"/>
              <a:t>pour réduire notre impact,</a:t>
            </a:r>
            <a:r>
              <a:rPr lang="fr-FR" i="0" dirty="0" smtClean="0"/>
              <a:t> au contraire il faut </a:t>
            </a:r>
            <a:r>
              <a:rPr lang="fr-FR" b="1" i="0" dirty="0" smtClean="0"/>
              <a:t>découpler</a:t>
            </a:r>
            <a:r>
              <a:rPr lang="fr-FR" i="0" baseline="0" dirty="0" smtClean="0"/>
              <a:t> les humains de la nature.</a:t>
            </a:r>
          </a:p>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Leurs analyses</a:t>
            </a:r>
            <a:r>
              <a:rPr lang="fr-FR" i="0" baseline="0" dirty="0" smtClean="0"/>
              <a:t> montrent </a:t>
            </a:r>
            <a:r>
              <a:rPr lang="fr-FR" i="0" dirty="0" smtClean="0"/>
              <a:t>qu’on sauve la nature surtout </a:t>
            </a:r>
            <a:r>
              <a:rPr lang="fr-FR" b="1" i="0" dirty="0" smtClean="0"/>
              <a:t>quand on n’en a plus besoin</a:t>
            </a:r>
            <a:r>
              <a:rPr lang="fr-FR" i="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FR" i="0" baseline="0" dirty="0" smtClean="0"/>
              <a:t>Ils acceptent que pour réduire la taille des familles, stabiliser la population, il faut donner à tous les humains l’énergie dont ils ont besoin pour mener une </a:t>
            </a:r>
            <a:r>
              <a:rPr lang="fr-FR" i="0" dirty="0" smtClean="0"/>
              <a:t>vie </a:t>
            </a:r>
            <a:r>
              <a:rPr lang="fr-FR" b="1" i="0" dirty="0" smtClean="0"/>
              <a:t>moderne</a:t>
            </a:r>
            <a:r>
              <a:rPr lang="fr-FR" i="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Les Eco-modernistes</a:t>
            </a:r>
            <a:r>
              <a:rPr lang="fr-FR" baseline="0" dirty="0" smtClean="0"/>
              <a:t> s’intéressent à l’énergie nucléaire parce que la seule façon de résoudre le problème du réchauffement climatique est d’accéder à une source </a:t>
            </a:r>
            <a:r>
              <a:rPr lang="fr-FR" b="1" baseline="0" dirty="0" smtClean="0"/>
              <a:t>massive</a:t>
            </a:r>
            <a:r>
              <a:rPr lang="fr-FR" baseline="0" dirty="0" smtClean="0"/>
              <a:t> d’énergie propre.</a:t>
            </a:r>
            <a:endParaRPr lang="en-US" dirty="0" smtClean="0"/>
          </a:p>
          <a:p>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8</a:t>
            </a:fld>
            <a:endParaRPr lang="en-US"/>
          </a:p>
        </p:txBody>
      </p:sp>
    </p:spTree>
    <p:extLst>
      <p:ext uri="{BB962C8B-B14F-4D97-AF65-F5344CB8AC3E}">
        <p14:creationId xmlns:p14="http://schemas.microsoft.com/office/powerpoint/2010/main" val="3050763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Dans les mots de Stewart</a:t>
            </a:r>
            <a:r>
              <a:rPr lang="fr-FR" i="0" baseline="0" dirty="0" smtClean="0"/>
              <a:t> Brand :</a:t>
            </a:r>
          </a:p>
          <a:p>
            <a:pPr marL="0" marR="0" indent="0" algn="l" defTabSz="914400" rtl="0" eaLnBrk="1" fontAlgn="auto" latinLnBrk="0" hangingPunct="1">
              <a:lnSpc>
                <a:spcPct val="100000"/>
              </a:lnSpc>
              <a:spcBef>
                <a:spcPts val="0"/>
              </a:spcBef>
              <a:spcAft>
                <a:spcPts val="0"/>
              </a:spcAft>
              <a:buClrTx/>
              <a:buSzTx/>
              <a:buFontTx/>
              <a:buNone/>
              <a:tabLst/>
              <a:defRPr/>
            </a:pPr>
            <a:endParaRPr lang="fr-FR"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i="0" baseline="0" dirty="0" smtClean="0"/>
              <a:t>« </a:t>
            </a:r>
            <a:r>
              <a:rPr lang="fr-FR" i="0" dirty="0" smtClean="0"/>
              <a:t>Peut-on être écologiste et être pro-nucléaire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i="0" dirty="0" smtClean="0"/>
              <a:t>A la lumière du changement climatique, peut-on être écologiste et ne </a:t>
            </a:r>
            <a:r>
              <a:rPr lang="fr-FR" b="1" i="0" dirty="0" smtClean="0"/>
              <a:t>pas</a:t>
            </a:r>
            <a:r>
              <a:rPr lang="fr-FR" i="0" dirty="0" smtClean="0"/>
              <a:t> être pro-nucléaire ? » </a:t>
            </a:r>
            <a:endParaRPr lang="fr-FR" dirty="0" smtClean="0"/>
          </a:p>
          <a:p>
            <a:r>
              <a:rPr lang="fr-FR" dirty="0" smtClean="0"/>
              <a:t>Mais où en est le nucléaire ? Regardons</a:t>
            </a:r>
            <a:r>
              <a:rPr lang="fr-FR" baseline="0" dirty="0" smtClean="0"/>
              <a:t> ce que propose l’industrie nucléaire d’aujourd’hui :</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9</a:t>
            </a:fld>
            <a:endParaRPr lang="en-US"/>
          </a:p>
        </p:txBody>
      </p:sp>
    </p:spTree>
    <p:extLst>
      <p:ext uri="{BB962C8B-B14F-4D97-AF65-F5344CB8AC3E}">
        <p14:creationId xmlns:p14="http://schemas.microsoft.com/office/powerpoint/2010/main" val="1095952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Disons que vous avez 9 milliards</a:t>
            </a:r>
            <a:r>
              <a:rPr lang="fr-FR" baseline="0" dirty="0" smtClean="0"/>
              <a:t> d’euros en poche, et que vous voulez acheter un réacteur.</a:t>
            </a:r>
          </a:p>
          <a:p>
            <a:r>
              <a:rPr lang="fr-FR" baseline="0" dirty="0" smtClean="0"/>
              <a:t>Les grands de l’industrie comme Areva et ses concurrents vont vous proposer un </a:t>
            </a:r>
            <a:r>
              <a:rPr lang="fr-FR" b="1" baseline="0" dirty="0" smtClean="0"/>
              <a:t>Réacteur à Eau Pressurisée</a:t>
            </a:r>
            <a:r>
              <a:rPr lang="fr-FR" baseline="0" dirty="0" smtClean="0"/>
              <a:t>.</a:t>
            </a:r>
          </a:p>
          <a:p>
            <a:r>
              <a:rPr lang="fr-FR" dirty="0" smtClean="0"/>
              <a:t>Ce sont des super</a:t>
            </a:r>
            <a:r>
              <a:rPr lang="fr-FR" baseline="0" dirty="0" smtClean="0"/>
              <a:t> machines qui sont très fiables et sûrs, mais qui sont un peu comme des </a:t>
            </a:r>
            <a:r>
              <a:rPr lang="fr-FR" dirty="0" smtClean="0"/>
              <a:t>cathédrales</a:t>
            </a:r>
            <a:r>
              <a:rPr lang="fr-FR" baseline="0" dirty="0" smtClean="0"/>
              <a:t> – </a:t>
            </a:r>
          </a:p>
          <a:p>
            <a:r>
              <a:rPr lang="fr-FR" baseline="0" dirty="0" smtClean="0"/>
              <a:t>des structures énormes, il faut tout construire sur place, c’est long à construire et ça coûte très cher.</a:t>
            </a:r>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10</a:t>
            </a:fld>
            <a:endParaRPr lang="en-US"/>
          </a:p>
        </p:txBody>
      </p:sp>
    </p:spTree>
    <p:extLst>
      <p:ext uri="{BB962C8B-B14F-4D97-AF65-F5344CB8AC3E}">
        <p14:creationId xmlns:p14="http://schemas.microsoft.com/office/powerpoint/2010/main" val="2272897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Ils utilisent tous un combustible </a:t>
            </a:r>
            <a:r>
              <a:rPr lang="fr-FR" b="1" baseline="0" dirty="0" smtClean="0"/>
              <a:t>solide </a:t>
            </a:r>
            <a:r>
              <a:rPr lang="fr-FR" baseline="0" dirty="0" smtClean="0"/>
              <a:t>de pastilles d’oxyde d’uranium. Quand on fabrique le combustible, on étale les pastilles dans des lignes,</a:t>
            </a:r>
          </a:p>
          <a:p>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11</a:t>
            </a:fld>
            <a:endParaRPr lang="en-US"/>
          </a:p>
        </p:txBody>
      </p:sp>
    </p:spTree>
    <p:extLst>
      <p:ext uri="{BB962C8B-B14F-4D97-AF65-F5344CB8AC3E}">
        <p14:creationId xmlns:p14="http://schemas.microsoft.com/office/powerpoint/2010/main" val="515835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82638" indent="-3000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206500" indent="-239713"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89100" indent="-239713"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73288" indent="-239713"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304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76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448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020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379B0CF-EE58-43B9-831B-288657B272EA}" type="slidenum">
              <a:rPr lang="fr-FR" altLang="en-US" sz="1300"/>
              <a:pPr eaLnBrk="1" hangingPunct="1">
                <a:spcBef>
                  <a:spcPct val="0"/>
                </a:spcBef>
              </a:pPr>
              <a:t>12</a:t>
            </a:fld>
            <a:endParaRPr lang="fr-FR" altLang="en-US" sz="130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pPr eaLnBrk="1" hangingPunct="1"/>
            <a:r>
              <a:rPr lang="fr-FR" baseline="0" dirty="0" smtClean="0"/>
              <a:t>puis on les pousse dans des tubes</a:t>
            </a:r>
            <a:r>
              <a:rPr lang="fr-FR" altLang="en-US" dirty="0" smtClean="0">
                <a:latin typeface="Arial" panose="020B0604020202020204" pitchFamily="34" charset="0"/>
                <a:cs typeface="Arial" panose="020B0604020202020204" pitchFamily="34" charset="0"/>
              </a:rPr>
              <a:t>, pour fabriquer des crayons de combustible. On regroupe les crayons pour fabriquer un assemblage, puis on charge les assemblages dans</a:t>
            </a:r>
            <a:r>
              <a:rPr lang="fr-FR" altLang="en-US" baseline="0" dirty="0" smtClean="0">
                <a:latin typeface="Arial" panose="020B0604020202020204" pitchFamily="34" charset="0"/>
                <a:cs typeface="Arial" panose="020B0604020202020204" pitchFamily="34" charset="0"/>
              </a:rPr>
              <a:t> le cœur du réacteur</a:t>
            </a:r>
            <a:r>
              <a:rPr lang="fr-FR" altLang="en-US" dirty="0" smtClean="0">
                <a:latin typeface="Arial" panose="020B0604020202020204" pitchFamily="34" charset="0"/>
                <a:cs typeface="Arial" panose="020B0604020202020204" pitchFamily="34" charset="0"/>
              </a:rPr>
              <a:t>.</a:t>
            </a:r>
            <a:endParaRPr lang="en-US"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152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82638" indent="-3000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206500" indent="-239713"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89100" indent="-239713"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73288" indent="-239713"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304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76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448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020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99D340A-0480-43E0-ACB4-006F801F51CE}" type="slidenum">
              <a:rPr lang="fr-FR" altLang="en-US" sz="1300"/>
              <a:pPr eaLnBrk="1" hangingPunct="1">
                <a:spcBef>
                  <a:spcPct val="0"/>
                </a:spcBef>
              </a:pPr>
              <a:t>13</a:t>
            </a:fld>
            <a:endParaRPr lang="fr-FR" altLang="en-US" sz="130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pPr eaLnBrk="1" hangingPunct="1"/>
            <a:r>
              <a:rPr lang="fr-FR" altLang="en-US" dirty="0" smtClean="0">
                <a:latin typeface="Arial" panose="020B0604020202020204" pitchFamily="34" charset="0"/>
                <a:cs typeface="Arial" panose="020B0604020202020204" pitchFamily="34" charset="0"/>
              </a:rPr>
              <a:t>Là, on pompe</a:t>
            </a:r>
            <a:r>
              <a:rPr lang="fr-FR" altLang="en-US" baseline="0" dirty="0" smtClean="0">
                <a:latin typeface="Arial" panose="020B0604020202020204" pitchFamily="34" charset="0"/>
                <a:cs typeface="Arial" panose="020B0604020202020204" pitchFamily="34" charset="0"/>
              </a:rPr>
              <a:t> de l’eau autour des assemblages pour modérer la réaction en chaîne et pour sortir la chaleur. </a:t>
            </a:r>
            <a:r>
              <a:rPr lang="fr-FR" altLang="en-US" dirty="0" smtClean="0">
                <a:latin typeface="Arial" panose="020B0604020202020204" pitchFamily="34" charset="0"/>
                <a:cs typeface="Arial" panose="020B0604020202020204" pitchFamily="34" charset="0"/>
              </a:rPr>
              <a:t>Mais si on veut de l’eau liquide à plus de 100°C pour faire de l’électricité, il faut la mettre sous pression. Donc un EPR par exemple fonctionne à</a:t>
            </a:r>
            <a:r>
              <a:rPr lang="fr-FR" altLang="en-US" baseline="0" dirty="0" smtClean="0">
                <a:latin typeface="Arial" panose="020B0604020202020204" pitchFamily="34" charset="0"/>
                <a:cs typeface="Arial" panose="020B0604020202020204" pitchFamily="34" charset="0"/>
              </a:rPr>
              <a:t> </a:t>
            </a:r>
            <a:r>
              <a:rPr lang="fr-FR" altLang="en-US" dirty="0" smtClean="0">
                <a:latin typeface="Arial" panose="020B0604020202020204" pitchFamily="34" charset="0"/>
                <a:cs typeface="Arial" panose="020B0604020202020204" pitchFamily="34" charset="0"/>
              </a:rPr>
              <a:t>327°C et </a:t>
            </a:r>
            <a:r>
              <a:rPr lang="fr-FR" altLang="en-US" b="1" dirty="0" smtClean="0">
                <a:latin typeface="Arial" panose="020B0604020202020204" pitchFamily="34" charset="0"/>
                <a:cs typeface="Arial" panose="020B0604020202020204" pitchFamily="34" charset="0"/>
              </a:rPr>
              <a:t>155 barres</a:t>
            </a:r>
            <a:r>
              <a:rPr lang="fr-FR" altLang="en-US" dirty="0" smtClean="0">
                <a:latin typeface="Arial" panose="020B0604020202020204" pitchFamily="34" charset="0"/>
                <a:cs typeface="Arial" panose="020B0604020202020204" pitchFamily="34" charset="0"/>
              </a:rPr>
              <a:t> (donc, 155 fois la pression atmosphérique).</a:t>
            </a:r>
          </a:p>
          <a:p>
            <a:pPr eaLnBrk="1" hangingPunct="1"/>
            <a:endParaRPr lang="fr-FR" altLang="en-US" dirty="0" smtClean="0">
              <a:latin typeface="Arial" panose="020B0604020202020204" pitchFamily="34" charset="0"/>
              <a:cs typeface="Arial" panose="020B0604020202020204" pitchFamily="34" charset="0"/>
            </a:endParaRPr>
          </a:p>
          <a:p>
            <a:pPr eaLnBrk="1" hangingPunct="1"/>
            <a:r>
              <a:rPr lang="fr-FR" altLang="en-US" dirty="0" smtClean="0">
                <a:latin typeface="Arial" panose="020B0604020202020204" pitchFamily="34" charset="0"/>
                <a:cs typeface="Arial" panose="020B0604020202020204" pitchFamily="34" charset="0"/>
              </a:rPr>
              <a:t>C’est un peu comme une cocotte-minute, sauf qu’on ne peut pas laisser l</a:t>
            </a:r>
            <a:r>
              <a:rPr lang="fr-FR" altLang="en-US" baseline="0" dirty="0" smtClean="0">
                <a:latin typeface="Arial" panose="020B0604020202020204" pitchFamily="34" charset="0"/>
                <a:cs typeface="Arial" panose="020B0604020202020204" pitchFamily="34" charset="0"/>
              </a:rPr>
              <a:t>a vapeur s’</a:t>
            </a:r>
            <a:r>
              <a:rPr lang="fr-FR" altLang="en-US" dirty="0" smtClean="0">
                <a:latin typeface="Arial" panose="020B0604020202020204" pitchFamily="34" charset="0"/>
                <a:cs typeface="Arial" panose="020B0604020202020204" pitchFamily="34" charset="0"/>
              </a:rPr>
              <a:t>échapper </a:t>
            </a:r>
            <a:r>
              <a:rPr lang="fr-FR" altLang="en-US" baseline="0" dirty="0" smtClean="0">
                <a:latin typeface="Arial" panose="020B0604020202020204" pitchFamily="34" charset="0"/>
                <a:cs typeface="Arial" panose="020B0604020202020204" pitchFamily="34" charset="0"/>
              </a:rPr>
              <a:t>parce qu’elle est radioactive.</a:t>
            </a:r>
          </a:p>
          <a:p>
            <a:pPr eaLnBrk="1" hangingPunct="1"/>
            <a:endParaRPr lang="fr-FR" altLang="en-US" baseline="0" dirty="0" smtClean="0">
              <a:latin typeface="Arial" panose="020B0604020202020204" pitchFamily="34" charset="0"/>
              <a:cs typeface="Arial" panose="020B0604020202020204" pitchFamily="34" charset="0"/>
            </a:endParaRPr>
          </a:p>
          <a:p>
            <a:pPr eaLnBrk="1" hangingPunct="1"/>
            <a:r>
              <a:rPr lang="fr-FR" altLang="en-US" baseline="0" dirty="0" smtClean="0">
                <a:latin typeface="Arial" panose="020B0604020202020204" pitchFamily="34" charset="0"/>
                <a:cs typeface="Arial" panose="020B0604020202020204" pitchFamily="34" charset="0"/>
              </a:rPr>
              <a:t>Et c’est pour ça qu’on construit autour du cœur cet énorme bâtiment réacteur avec ses enceintes de confinement, et on dit aux gens « c’est bon, c’est très sûr, mais on va quand même l’entourer de deux murs en béton, chacun d’épaisseur 1,30m » …</a:t>
            </a:r>
            <a:endParaRPr lang="fr-FR" altLang="en-US" dirty="0" smtClean="0">
              <a:latin typeface="Arial" panose="020B0604020202020204" pitchFamily="34" charset="0"/>
              <a:cs typeface="Arial" panose="020B0604020202020204" pitchFamily="34" charset="0"/>
            </a:endParaRPr>
          </a:p>
          <a:p>
            <a:r>
              <a:rPr lang="fr-FR" baseline="0" dirty="0" smtClean="0"/>
              <a:t>Bon, très bien, mais peut-être qu’on peut faire mieux.</a:t>
            </a:r>
          </a:p>
          <a:p>
            <a:r>
              <a:rPr lang="fr-FR" baseline="0" dirty="0" smtClean="0"/>
              <a:t>Notamment, est-ce qu’on peut utiliser toute notre expérience avec le réacteur à eau pressurisée, mais être un peu moins … cathédrale?</a:t>
            </a:r>
          </a:p>
          <a:p>
            <a:pPr eaLnBrk="1" hangingPunct="1"/>
            <a:endParaRPr lang="en-US"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556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C’est ce que proposent des compagnies comme Westinghouse, Babcock &amp; </a:t>
            </a:r>
            <a:r>
              <a:rPr lang="fr-FR" dirty="0" err="1" smtClean="0"/>
              <a:t>Wilcox</a:t>
            </a:r>
            <a:r>
              <a:rPr lang="fr-FR" dirty="0" smtClean="0"/>
              <a:t>, </a:t>
            </a:r>
            <a:r>
              <a:rPr lang="fr-FR" dirty="0" err="1" smtClean="0"/>
              <a:t>NuScale</a:t>
            </a:r>
            <a:r>
              <a:rPr lang="fr-FR" dirty="0" smtClean="0"/>
              <a:t> ou la China National </a:t>
            </a:r>
            <a:r>
              <a:rPr lang="fr-FR" dirty="0" err="1" smtClean="0"/>
              <a:t>Nuclear</a:t>
            </a:r>
            <a:r>
              <a:rPr lang="fr-FR" dirty="0" smtClean="0"/>
              <a:t> Corporation,</a:t>
            </a:r>
            <a:r>
              <a:rPr lang="fr-FR" baseline="0" dirty="0" smtClean="0"/>
              <a:t> avec les Petits Réacteurs Modulaires.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Il y a un chiffre à retenir ici, c’est 3,60m</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L’idée est d’assembler le réacteur en usine et le</a:t>
            </a:r>
            <a:r>
              <a:rPr lang="fr-FR" baseline="0" dirty="0" smtClean="0"/>
              <a:t> livrer à la centrale par </a:t>
            </a:r>
            <a:r>
              <a:rPr lang="fr-FR" dirty="0" smtClean="0"/>
              <a:t>chemin</a:t>
            </a:r>
            <a:r>
              <a:rPr lang="fr-FR" baseline="0" dirty="0" smtClean="0"/>
              <a:t> de faire ou camion.</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Pour faire ça, il faut qu’il ait un diamètre inférieur à 3,60m. Alors la question est :</a:t>
            </a:r>
            <a:endParaRPr lang="fr-FR" dirty="0" smtClean="0"/>
          </a:p>
          <a:p>
            <a:r>
              <a:rPr lang="fr-FR" dirty="0" smtClean="0"/>
              <a:t>Quel est le réacteur le plus puissant</a:t>
            </a:r>
            <a:r>
              <a:rPr lang="fr-FR" baseline="0" dirty="0" smtClean="0"/>
              <a:t> que je peux construire si son diamètre est inférieur à 3,60m</a:t>
            </a:r>
          </a:p>
          <a:p>
            <a:r>
              <a:rPr lang="fr-FR" baseline="0" dirty="0" smtClean="0"/>
              <a:t>Réponse ? : 200 à 300MWe</a:t>
            </a:r>
          </a:p>
          <a:p>
            <a:r>
              <a:rPr lang="fr-FR" baseline="0" dirty="0" smtClean="0"/>
              <a:t>Donc ils sont moins chers, parce que plus petit et assemblés en usine,</a:t>
            </a:r>
          </a:p>
          <a:p>
            <a:r>
              <a:rPr lang="fr-FR" baseline="0" dirty="0" smtClean="0"/>
              <a:t>et ils sont peut-être plus rapides à déployer aussi,</a:t>
            </a:r>
          </a:p>
          <a:p>
            <a:r>
              <a:rPr lang="fr-FR" baseline="0" dirty="0" smtClean="0"/>
              <a:t>mais ils sont aussi moins puissants. Donc il reste à voir s’ils seront compétitifs sur le marché de l’énergie.</a:t>
            </a:r>
          </a:p>
          <a:p>
            <a:r>
              <a:rPr lang="fr-FR" baseline="0" dirty="0" smtClean="0"/>
              <a:t>Mais pour les pionniers du nucléaire, le réacteur à eau pressurisée n’a jamais été la machine de leurs rêves.</a:t>
            </a:r>
          </a:p>
          <a:p>
            <a:r>
              <a:rPr lang="fr-FR" baseline="0" dirty="0" smtClean="0"/>
              <a:t>Il y a des </a:t>
            </a:r>
            <a:r>
              <a:rPr lang="fr-FR" b="1" baseline="0" dirty="0" smtClean="0"/>
              <a:t>dizaines</a:t>
            </a:r>
            <a:r>
              <a:rPr lang="fr-FR" baseline="0" dirty="0" smtClean="0"/>
              <a:t> de façons de produire de l’énergie nucléaire</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14</a:t>
            </a:fld>
            <a:endParaRPr lang="en-US"/>
          </a:p>
        </p:txBody>
      </p:sp>
    </p:spTree>
    <p:extLst>
      <p:ext uri="{BB962C8B-B14F-4D97-AF65-F5344CB8AC3E}">
        <p14:creationId xmlns:p14="http://schemas.microsoft.com/office/powerpoint/2010/main" val="2397074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 par exemple, la fusion</a:t>
            </a:r>
            <a:r>
              <a:rPr lang="fr-FR" baseline="0" dirty="0" smtClean="0"/>
              <a:t>.</a:t>
            </a:r>
          </a:p>
          <a:p>
            <a:r>
              <a:rPr lang="fr-FR" baseline="0" dirty="0" smtClean="0"/>
              <a:t>Mais c’est </a:t>
            </a:r>
            <a:r>
              <a:rPr lang="fr-FR" b="1" baseline="0" dirty="0" smtClean="0"/>
              <a:t>super</a:t>
            </a:r>
            <a:r>
              <a:rPr lang="fr-FR" baseline="0" dirty="0" smtClean="0"/>
              <a:t> difficile.</a:t>
            </a:r>
          </a:p>
          <a:p>
            <a:r>
              <a:rPr lang="fr-FR" baseline="0" dirty="0" smtClean="0"/>
              <a:t>Je suis allé à la COP21 en décembre 2015 et une dame m’a donné cette plaquette. C’est marqué ici :</a:t>
            </a:r>
          </a:p>
          <a:p>
            <a:r>
              <a:rPr lang="fr-FR" dirty="0" smtClean="0"/>
              <a:t>« Le tokamak ITER est la machine la plus complexe jamais conçue »</a:t>
            </a:r>
          </a:p>
          <a:p>
            <a:r>
              <a:rPr lang="fr-FR" dirty="0" err="1" smtClean="0"/>
              <a:t>Waouw</a:t>
            </a:r>
            <a:r>
              <a:rPr lang="fr-FR" dirty="0" smtClean="0"/>
              <a:t> !</a:t>
            </a:r>
          </a:p>
          <a:p>
            <a:r>
              <a:rPr lang="fr-FR" dirty="0" smtClean="0"/>
              <a:t>Effectivement</a:t>
            </a:r>
            <a:r>
              <a:rPr lang="fr-FR" baseline="0" dirty="0" smtClean="0"/>
              <a:t>, s’ils arrivent d’ici 2035 à produire une </a:t>
            </a:r>
            <a:r>
              <a:rPr lang="fr-FR" dirty="0" smtClean="0"/>
              <a:t>puissance nette de 200MW pendant au moins 16m</a:t>
            </a:r>
            <a:r>
              <a:rPr lang="fr-FR" baseline="0" dirty="0" smtClean="0"/>
              <a:t> 40s, et peut-être jusqu’à </a:t>
            </a:r>
            <a:r>
              <a:rPr lang="fr-FR" b="1" baseline="0" dirty="0" smtClean="0"/>
              <a:t>50 minutes</a:t>
            </a:r>
            <a:r>
              <a:rPr lang="fr-FR" baseline="0" dirty="0" smtClean="0"/>
              <a:t>, ils seront contents d’avoir dépensé €18 milliards.</a:t>
            </a:r>
          </a:p>
          <a:p>
            <a:r>
              <a:rPr lang="fr-FR" baseline="0" dirty="0" smtClean="0"/>
              <a:t>C’est bien. Il faut faire de l’exploration scientifique, mais on est loin, très loin d’avoir une source d’énergie fiable et bon marché.</a:t>
            </a:r>
          </a:p>
          <a:p>
            <a:endParaRPr lang="fr-FR" baseline="0" dirty="0" smtClean="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15</a:t>
            </a:fld>
            <a:endParaRPr lang="en-US"/>
          </a:p>
        </p:txBody>
      </p:sp>
    </p:spTree>
    <p:extLst>
      <p:ext uri="{BB962C8B-B14F-4D97-AF65-F5344CB8AC3E}">
        <p14:creationId xmlns:p14="http://schemas.microsoft.com/office/powerpoint/2010/main" val="1166256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Donc les espoirs pour la prochaine génération de réacteurs nucléaires sont plutôt portés</a:t>
            </a:r>
            <a:r>
              <a:rPr lang="fr-FR" baseline="0" dirty="0" smtClean="0"/>
              <a:t> par la 4</a:t>
            </a:r>
            <a:r>
              <a:rPr lang="fr-FR" baseline="30000" dirty="0" smtClean="0"/>
              <a:t>ème</a:t>
            </a:r>
            <a:r>
              <a:rPr lang="fr-FR" baseline="0" dirty="0" smtClean="0"/>
              <a:t> génération de la fission.</a:t>
            </a:r>
          </a:p>
          <a:p>
            <a:r>
              <a:rPr lang="fr-FR" baseline="0" dirty="0" smtClean="0"/>
              <a:t>Dans le forum international génération IV il y a six principes qui sont retenus pour la recherche et le développement.</a:t>
            </a:r>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16</a:t>
            </a:fld>
            <a:endParaRPr lang="en-US"/>
          </a:p>
        </p:txBody>
      </p:sp>
    </p:spTree>
    <p:extLst>
      <p:ext uri="{BB962C8B-B14F-4D97-AF65-F5344CB8AC3E}">
        <p14:creationId xmlns:p14="http://schemas.microsoft.com/office/powerpoint/2010/main" val="1789884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a:t>
            </a:r>
            <a:r>
              <a:rPr lang="fr-FR" baseline="0" dirty="0" smtClean="0"/>
              <a:t> y a par exemple un réacteur à sels fondus qui s’appelle MSFR, pour </a:t>
            </a:r>
            <a:r>
              <a:rPr lang="fr-FR" baseline="0" dirty="0" err="1" smtClean="0"/>
              <a:t>Molten</a:t>
            </a:r>
            <a:r>
              <a:rPr lang="fr-FR" baseline="0" dirty="0" smtClean="0"/>
              <a:t> Salt </a:t>
            </a:r>
            <a:r>
              <a:rPr lang="fr-FR" baseline="0" dirty="0" err="1" smtClean="0"/>
              <a:t>Fast</a:t>
            </a:r>
            <a:r>
              <a:rPr lang="fr-FR" baseline="0" dirty="0" smtClean="0"/>
              <a:t> </a:t>
            </a:r>
            <a:r>
              <a:rPr lang="fr-FR" baseline="0" dirty="0" err="1" smtClean="0"/>
              <a:t>Reactor</a:t>
            </a:r>
            <a:r>
              <a:rPr lang="fr-FR" baseline="0" dirty="0" smtClean="0"/>
              <a:t>.</a:t>
            </a:r>
          </a:p>
          <a:p>
            <a:r>
              <a:rPr lang="fr-FR" baseline="0" dirty="0" smtClean="0"/>
              <a:t>Il a été imaginé par un groupe de recherche du CNRS à Grenoble, mais c’est étudié désormais par un groupe scientifique pan-européen.</a:t>
            </a:r>
          </a:p>
          <a:p>
            <a:r>
              <a:rPr lang="fr-FR" baseline="0" dirty="0" smtClean="0"/>
              <a:t>En 2015 ils ont obtenu un financement de plus de €3 millions pour le programme SAMOFAR, qui vise à démontrer les avantages, considérables, des réacteurs à sels fondus pour la sécurité nucléaire. Je voudrais souligner que ce groupe fait un travail scientifique remarquable, mais ça reste un projet très en amont, et les industriels ne s’y intéressent pas beaucoup.</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17</a:t>
            </a:fld>
            <a:endParaRPr lang="en-US"/>
          </a:p>
        </p:txBody>
      </p:sp>
    </p:spTree>
    <p:extLst>
      <p:ext uri="{BB962C8B-B14F-4D97-AF65-F5344CB8AC3E}">
        <p14:creationId xmlns:p14="http://schemas.microsoft.com/office/powerpoint/2010/main" val="3727926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le nucléaire du futur, la France a mis tous ses œufs dan</a:t>
            </a:r>
            <a:r>
              <a:rPr lang="fr-FR" baseline="0" dirty="0" smtClean="0"/>
              <a:t>s un panier qui s’appelle ASTRID (</a:t>
            </a:r>
            <a:r>
              <a:rPr lang="en-US" i="0" dirty="0" smtClean="0">
                <a:effectLst/>
              </a:rPr>
              <a:t>Advanced Sodium Technological Reactor for Industrial Demonstration).</a:t>
            </a:r>
          </a:p>
          <a:p>
            <a:r>
              <a:rPr lang="fr-FR" i="0" dirty="0" smtClean="0"/>
              <a:t>ASTRID s’inscrit</a:t>
            </a:r>
            <a:r>
              <a:rPr lang="fr-FR" i="0" baseline="0" dirty="0" smtClean="0"/>
              <a:t> dans la continuité des précédents réacteurs français rapides au sodium : Rapsodie, Phénix et Superphénix.</a:t>
            </a:r>
            <a:endParaRPr lang="fr-FR" i="0" dirty="0" smtClean="0"/>
          </a:p>
          <a:p>
            <a:pPr rtl="0"/>
            <a:r>
              <a:rPr lang="fr-FR" dirty="0" smtClean="0"/>
              <a:t>En septembre</a:t>
            </a:r>
            <a:r>
              <a:rPr lang="fr-FR" baseline="0" dirty="0" smtClean="0"/>
              <a:t> j’ai rencontré M. Nicolas DEVICTOR, qui est le chef du programme ASTRID au CEA, et il m’a dit la chose suivante :</a:t>
            </a:r>
            <a:endParaRPr lang="fr-FR" dirty="0" smtClean="0"/>
          </a:p>
          <a:p>
            <a:pPr rtl="0"/>
            <a:endParaRPr lang="fr-FR" dirty="0" smtClean="0"/>
          </a:p>
          <a:p>
            <a:pPr rtl="0"/>
            <a:r>
              <a:rPr lang="fr-FR" dirty="0" smtClean="0"/>
              <a:t>Il a dit : « E</a:t>
            </a:r>
            <a:r>
              <a:rPr lang="fr-FR" dirty="0" smtClean="0">
                <a:effectLst/>
              </a:rPr>
              <a:t>n France, je pense qu'aujourd'hui toutes les parties, EDF, AREVA, CEA, sont d'accord pour dire qu'un réacteur à neutrons rapides refroidi au sodium sera toujours</a:t>
            </a:r>
            <a:r>
              <a:rPr lang="fr-FR" baseline="0" dirty="0" smtClean="0">
                <a:effectLst/>
              </a:rPr>
              <a:t> </a:t>
            </a:r>
            <a:r>
              <a:rPr lang="fr-FR" dirty="0" smtClean="0">
                <a:effectLst/>
              </a:rPr>
              <a:t>plus cher qu'un réacteur à eau pressurisée.</a:t>
            </a:r>
            <a:r>
              <a:rPr lang="fr-FR" baseline="0" dirty="0" smtClean="0">
                <a:effectLst/>
              </a:rPr>
              <a:t> </a:t>
            </a:r>
            <a:r>
              <a:rPr lang="fr-FR" dirty="0" smtClean="0">
                <a:effectLst/>
              </a:rPr>
              <a:t>Toujours. »</a:t>
            </a:r>
          </a:p>
          <a:p>
            <a:endParaRPr lang="fr-FR" dirty="0" smtClean="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18</a:t>
            </a:fld>
            <a:endParaRPr lang="en-US"/>
          </a:p>
        </p:txBody>
      </p:sp>
    </p:spTree>
    <p:extLst>
      <p:ext uri="{BB962C8B-B14F-4D97-AF65-F5344CB8AC3E}">
        <p14:creationId xmlns:p14="http://schemas.microsoft.com/office/powerpoint/2010/main" val="3173274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Et c’est ça le problème avec le nucléaire du futur.</a:t>
            </a:r>
            <a:r>
              <a:rPr lang="fr-FR" baseline="0" dirty="0" smtClean="0"/>
              <a:t> Les travaux de la génération IV ont été axés sur la durabilité, et les solutions sont encore plus chères que la génération 3. Alors les compagnies fossiles sont contentes parce qu’elles savent que ces technologies ne représentent aucune menace pour leur fond de commerce.</a:t>
            </a:r>
          </a:p>
          <a:p>
            <a:endParaRPr lang="fr-FR" baseline="0" dirty="0" smtClean="0"/>
          </a:p>
          <a:p>
            <a:r>
              <a:rPr lang="fr-FR" baseline="0" dirty="0" smtClean="0"/>
              <a:t>Pour un déploiement massif de l’énergie nucléaire il faut une technologie de rupture au niveau du </a:t>
            </a:r>
            <a:r>
              <a:rPr lang="fr-FR" b="1" baseline="0" dirty="0" smtClean="0"/>
              <a:t>COUT</a:t>
            </a:r>
            <a:r>
              <a:rPr lang="fr-FR" baseline="0" dirty="0" smtClean="0"/>
              <a:t>. Le cahier des charges est simple – il faut être </a:t>
            </a:r>
            <a:r>
              <a:rPr lang="fr-FR" b="1" baseline="0" dirty="0" smtClean="0"/>
              <a:t>moins cher que le charbon</a:t>
            </a:r>
            <a:r>
              <a:rPr lang="fr-FR" baseline="0" dirty="0" smtClean="0"/>
              <a:t>.</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19</a:t>
            </a:fld>
            <a:endParaRPr lang="en-US"/>
          </a:p>
        </p:txBody>
      </p:sp>
    </p:spTree>
    <p:extLst>
      <p:ext uri="{BB962C8B-B14F-4D97-AF65-F5344CB8AC3E}">
        <p14:creationId xmlns:p14="http://schemas.microsoft.com/office/powerpoint/2010/main" val="3334274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Regardons le coût du nucléaire versus sa valeur, en</a:t>
            </a:r>
            <a:r>
              <a:rPr lang="fr-FR" baseline="0" dirty="0" smtClean="0"/>
              <a:t> commençant avec les réacteurs actuels de la génération 2. Je considère ici la valeur d’abord en termes de la puissance produite, mais aussi en termes de la fiabilité, sûreté, propreté et durabilité.</a:t>
            </a:r>
          </a:p>
          <a:p>
            <a:endParaRPr lang="fr-FR" baseline="0" dirty="0" smtClean="0"/>
          </a:p>
          <a:p>
            <a:r>
              <a:rPr lang="fr-FR" baseline="0" dirty="0" smtClean="0"/>
              <a:t>Quand je passe à la génération 3, comme les EPR, c’est plus puissant et plus sûr, mais c’est aussi plus cher.</a:t>
            </a:r>
          </a:p>
          <a:p>
            <a:endParaRPr lang="fr-FR" baseline="0" dirty="0" smtClean="0"/>
          </a:p>
          <a:p>
            <a:r>
              <a:rPr lang="fr-FR" baseline="0" dirty="0" smtClean="0"/>
              <a:t>Quand j’imagine la future génération 4, donc en France les RNR sodium basés sur ASTRID, il y a plus de valeur parce que j’ai répondu au problème de la durabilité, mais c’est encore plus cher.</a:t>
            </a:r>
          </a:p>
          <a:p>
            <a:endParaRPr lang="fr-FR" baseline="0" dirty="0" smtClean="0"/>
          </a:p>
          <a:p>
            <a:r>
              <a:rPr lang="fr-FR" baseline="0" dirty="0" smtClean="0"/>
              <a:t>Ou bien je peux aller dans l’autre sens avec les petits réacteurs modulaires. Ils sont moins chers, mais aussi moins puissants.</a:t>
            </a:r>
          </a:p>
          <a:p>
            <a:endParaRPr lang="fr-FR" baseline="0" dirty="0" smtClean="0"/>
          </a:p>
          <a:p>
            <a:r>
              <a:rPr lang="fr-FR" baseline="0" dirty="0" smtClean="0"/>
              <a:t>Et la fusion, on oublie… Les humains ne sont pas encore au stade d’en faire une source d’énergie utile.</a:t>
            </a:r>
          </a:p>
          <a:p>
            <a:endParaRPr lang="fr-FR" baseline="0" dirty="0" smtClean="0"/>
          </a:p>
          <a:p>
            <a:r>
              <a:rPr lang="fr-FR" baseline="0" dirty="0" smtClean="0"/>
              <a:t>Il y a donc un </a:t>
            </a:r>
            <a:r>
              <a:rPr lang="fr-FR" b="1" baseline="0" dirty="0" smtClean="0"/>
              <a:t>seuil</a:t>
            </a:r>
            <a:r>
              <a:rPr lang="fr-FR" b="0" baseline="0" dirty="0" smtClean="0"/>
              <a:t>, qu’on aimerait bien franchir, mais on n’y arrive pas. L’industrie nucléaire semble résigné à rester dans cette zone jaune.</a:t>
            </a:r>
            <a:endParaRPr lang="en-US" b="0"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20</a:t>
            </a:fld>
            <a:endParaRPr lang="en-US"/>
          </a:p>
        </p:txBody>
      </p:sp>
    </p:spTree>
    <p:extLst>
      <p:ext uri="{BB962C8B-B14F-4D97-AF65-F5344CB8AC3E}">
        <p14:creationId xmlns:p14="http://schemas.microsoft.com/office/powerpoint/2010/main" val="2311365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Fort de ce constat, la bonne question à poser est </a:t>
            </a:r>
            <a:r>
              <a:rPr lang="fr-FR" baseline="0" dirty="0" smtClean="0"/>
              <a:t>: </a:t>
            </a:r>
            <a:r>
              <a:rPr lang="fr-FR" u="sng" dirty="0" smtClean="0"/>
              <a:t>Pourquoi</a:t>
            </a:r>
            <a:r>
              <a:rPr lang="fr-FR" dirty="0" smtClean="0"/>
              <a:t> le nucléaire est cher?</a:t>
            </a:r>
            <a:endParaRPr lang="en-US" dirty="0" smtClean="0"/>
          </a:p>
          <a:p>
            <a:r>
              <a:rPr lang="fr-FR" dirty="0" smtClean="0"/>
              <a:t>Si on regarde le coût par </a:t>
            </a:r>
            <a:r>
              <a:rPr lang="fr-FR" dirty="0" err="1" smtClean="0"/>
              <a:t>MWh</a:t>
            </a:r>
            <a:r>
              <a:rPr lang="fr-FR" dirty="0" smtClean="0"/>
              <a:t> prévisionnel pour l’EPR de Flamanville,</a:t>
            </a:r>
            <a:r>
              <a:rPr lang="fr-FR" baseline="0" dirty="0" smtClean="0"/>
              <a:t> les trois quarts sont pour rembourser le capital.</a:t>
            </a:r>
          </a:p>
          <a:p>
            <a:r>
              <a:rPr lang="fr-FR" dirty="0" smtClean="0"/>
              <a:t>Et le capital dépensé</a:t>
            </a:r>
            <a:r>
              <a:rPr lang="fr-FR" baseline="0" dirty="0" smtClean="0"/>
              <a:t> </a:t>
            </a:r>
            <a:r>
              <a:rPr lang="fr-FR" dirty="0" smtClean="0"/>
              <a:t>est une fonction du </a:t>
            </a:r>
            <a:r>
              <a:rPr lang="fr-FR" b="1" dirty="0" smtClean="0"/>
              <a:t>profil de sécurité intrinsèque du système de réacteur</a:t>
            </a:r>
            <a:r>
              <a:rPr lang="fr-FR" dirty="0" smtClean="0"/>
              <a:t>.</a:t>
            </a:r>
          </a:p>
          <a:p>
            <a:r>
              <a:rPr lang="fr-FR" dirty="0" smtClean="0"/>
              <a:t>Je vais répéter</a:t>
            </a:r>
            <a:r>
              <a:rPr lang="fr-FR" baseline="0" dirty="0" smtClean="0"/>
              <a:t> cette phrase, parce qu’elle est importante : le CAPEX est </a:t>
            </a:r>
            <a:r>
              <a:rPr lang="fr-FR" dirty="0" smtClean="0"/>
              <a:t>une fonction du </a:t>
            </a:r>
            <a:r>
              <a:rPr lang="fr-FR" b="1" dirty="0" smtClean="0"/>
              <a:t>profil de sécurité intrinsèque du système de réacteur</a:t>
            </a:r>
            <a:r>
              <a:rPr lang="fr-FR" dirty="0" smtClean="0"/>
              <a:t>.</a:t>
            </a:r>
          </a:p>
          <a:p>
            <a:endParaRPr lang="fr-FR" dirty="0" smtClean="0"/>
          </a:p>
          <a:p>
            <a:r>
              <a:rPr lang="fr-FR" baseline="0" dirty="0" smtClean="0"/>
              <a:t>Quand on parle de sécurité, on parle en termes de Risque (quelle est la </a:t>
            </a:r>
            <a:r>
              <a:rPr lang="fr-FR" b="1" baseline="0" dirty="0" smtClean="0"/>
              <a:t>probabilité</a:t>
            </a:r>
            <a:r>
              <a:rPr lang="fr-FR" baseline="0" dirty="0" smtClean="0"/>
              <a:t> qu’il se passe quelque chose de mauvais), et de Danger (quelle est la </a:t>
            </a:r>
            <a:r>
              <a:rPr lang="fr-FR" b="1" baseline="0" dirty="0" smtClean="0"/>
              <a:t>conséquence</a:t>
            </a:r>
            <a:r>
              <a:rPr lang="fr-FR" baseline="0" dirty="0" smtClean="0"/>
              <a:t> si ça arrive).</a:t>
            </a:r>
          </a:p>
          <a:p>
            <a:endParaRPr lang="fr-FR" baseline="0" dirty="0" smtClean="0"/>
          </a:p>
          <a:p>
            <a:r>
              <a:rPr lang="fr-FR" baseline="0" dirty="0" smtClean="0"/>
              <a:t>Pour un Réacteur à Eau  Pressurisée, les risques d’accident sont extrêmement faibles, mais les </a:t>
            </a:r>
            <a:r>
              <a:rPr lang="fr-FR" b="1" baseline="0" dirty="0" smtClean="0"/>
              <a:t>conséquences</a:t>
            </a:r>
            <a:r>
              <a:rPr lang="fr-FR" baseline="0" dirty="0" smtClean="0"/>
              <a:t> d’un accident … ce qu’on veut éviter c’est un nuage qui traverse la moitié de l’Europe, avec de l’iode et du caesium radioactifs.</a:t>
            </a:r>
          </a:p>
          <a:p>
            <a:endParaRPr lang="fr-FR" baseline="0" dirty="0" smtClean="0"/>
          </a:p>
          <a:p>
            <a:r>
              <a:rPr lang="fr-FR" baseline="0" dirty="0" smtClean="0"/>
              <a:t>Donc on dépense beaucoup d’argent sur les systèmes de contrôle, de refroidissement et de confinement du réacteur. Plus on injecte de l’argent, plus on baisse le risque. Très bien, mais ça ne change rien au niveau du danger intrinsèque.</a:t>
            </a:r>
          </a:p>
          <a:p>
            <a:endParaRPr lang="fr-FR" baseline="0" dirty="0" smtClean="0"/>
          </a:p>
          <a:p>
            <a:r>
              <a:rPr lang="fr-FR" baseline="0" dirty="0" smtClean="0"/>
              <a:t>Donc pour réduire le coût du nucléaire, il faut aller vers le smiley vert. Il faut réduire le danger.</a:t>
            </a:r>
            <a:endParaRPr lang="fr-FR" dirty="0" smtClean="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21</a:t>
            </a:fld>
            <a:endParaRPr lang="en-US"/>
          </a:p>
        </p:txBody>
      </p:sp>
    </p:spTree>
    <p:extLst>
      <p:ext uri="{BB962C8B-B14F-4D97-AF65-F5344CB8AC3E}">
        <p14:creationId xmlns:p14="http://schemas.microsoft.com/office/powerpoint/2010/main" val="480958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Et la source de ce danger est surtout les produits de fission, les nouveaux</a:t>
            </a:r>
            <a:r>
              <a:rPr lang="fr-FR" baseline="0" dirty="0" smtClean="0"/>
              <a:t> éléments qui sont créés quand on fissionne un atome d’uranium. Et surtout les produits de fission gazeux.</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22</a:t>
            </a:fld>
            <a:endParaRPr lang="en-US"/>
          </a:p>
        </p:txBody>
      </p:sp>
    </p:spTree>
    <p:extLst>
      <p:ext uri="{BB962C8B-B14F-4D97-AF65-F5344CB8AC3E}">
        <p14:creationId xmlns:p14="http://schemas.microsoft.com/office/powerpoint/2010/main" val="2593153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nuage gris on a tous les atomes connus. Sur l’axe vertical</a:t>
            </a:r>
            <a:r>
              <a:rPr lang="fr-FR" baseline="0" dirty="0" smtClean="0"/>
              <a:t> - le nombre de protons </a:t>
            </a:r>
            <a:r>
              <a:rPr lang="fr-FR" dirty="0" smtClean="0"/>
              <a:t>dans le noyau, sur l’axe horizontal – le nombre de neutrons.</a:t>
            </a:r>
          </a:p>
          <a:p>
            <a:r>
              <a:rPr lang="fr-FR" dirty="0" smtClean="0"/>
              <a:t>Et les</a:t>
            </a:r>
            <a:r>
              <a:rPr lang="fr-FR" baseline="0" dirty="0" smtClean="0"/>
              <a:t> pixels noirs au milieu du nuage sont les isotopes stables.</a:t>
            </a:r>
          </a:p>
          <a:p>
            <a:endParaRPr lang="fr-FR" dirty="0" smtClean="0"/>
          </a:p>
          <a:p>
            <a:r>
              <a:rPr lang="fr-FR" dirty="0" smtClean="0"/>
              <a:t>On</a:t>
            </a:r>
            <a:r>
              <a:rPr lang="fr-FR" baseline="0" dirty="0" smtClean="0"/>
              <a:t> commence avec l’uranium, qui est un des atomes les plus lourds, et quand on le fissionne on obtient nos deux produits de fission, toujours avec un grand et un petit.</a:t>
            </a:r>
          </a:p>
          <a:p>
            <a:r>
              <a:rPr lang="fr-FR" baseline="0" dirty="0" smtClean="0"/>
              <a:t>Mais on n’est pas sur la courbe noire, donc ces produits de fission sont très instables et radioactifs, et ils vont se désintégrer plus ou moins vite jusqu’au moment où ils sont transformés dans un isotope stable.</a:t>
            </a:r>
          </a:p>
          <a:p>
            <a:r>
              <a:rPr lang="fr-FR" dirty="0" smtClean="0"/>
              <a:t>C’est ce</a:t>
            </a:r>
            <a:r>
              <a:rPr lang="fr-FR" baseline="0" dirty="0" smtClean="0"/>
              <a:t> phénomène qui nous donne la </a:t>
            </a:r>
            <a:r>
              <a:rPr lang="fr-FR" dirty="0" smtClean="0"/>
              <a:t>chaleur résiduelle quand on arrête une</a:t>
            </a:r>
            <a:r>
              <a:rPr lang="fr-FR" baseline="0" dirty="0" smtClean="0"/>
              <a:t> réaction en chaîne</a:t>
            </a:r>
          </a:p>
          <a:p>
            <a:r>
              <a:rPr lang="fr-FR" baseline="0" dirty="0" smtClean="0"/>
              <a:t>Et qui nous donne les produits de fission sous forme de gaz qui sont difficiles à gérer, comme l’Iode et le Caesium.</a:t>
            </a:r>
            <a:endParaRPr lang="fr-FR" dirty="0" smtClean="0"/>
          </a:p>
          <a:p>
            <a:r>
              <a:rPr lang="fr-FR" dirty="0" smtClean="0"/>
              <a:t>Pour réduire le danger que représentent ces produits de fission, il faut intervenir </a:t>
            </a:r>
            <a:r>
              <a:rPr lang="fr-FR" b="1" dirty="0" smtClean="0"/>
              <a:t>immédiatement</a:t>
            </a:r>
            <a:r>
              <a:rPr lang="fr-FR" dirty="0" smtClean="0"/>
              <a:t> après la fission</a:t>
            </a:r>
            <a:r>
              <a:rPr lang="fr-FR" baseline="0" dirty="0" smtClean="0"/>
              <a:t> de l’atome, avec une solution dans la boîte à outils de la </a:t>
            </a:r>
            <a:r>
              <a:rPr lang="fr-FR" b="1" baseline="0" dirty="0" smtClean="0"/>
              <a:t>chimie</a:t>
            </a:r>
            <a:r>
              <a:rPr lang="fr-FR" baseline="0" dirty="0" smtClean="0"/>
              <a:t>. Donc </a:t>
            </a:r>
            <a:r>
              <a:rPr lang="fr-FR" dirty="0" smtClean="0"/>
              <a:t>on va changer quelque chose</a:t>
            </a:r>
            <a:r>
              <a:rPr lang="fr-FR" baseline="0" dirty="0" smtClean="0"/>
              <a:t> de fondamental. On va changer le combustible d’un solide…</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23</a:t>
            </a:fld>
            <a:endParaRPr lang="en-US"/>
          </a:p>
        </p:txBody>
      </p:sp>
    </p:spTree>
    <p:extLst>
      <p:ext uri="{BB962C8B-B14F-4D97-AF65-F5344CB8AC3E}">
        <p14:creationId xmlns:p14="http://schemas.microsoft.com/office/powerpoint/2010/main" val="1415722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 à un LIQUIDE.</a:t>
            </a:r>
          </a:p>
          <a:p>
            <a:r>
              <a:rPr lang="fr-FR" dirty="0" smtClean="0"/>
              <a:t>Au lieu de faire la réaction dans des pastilles</a:t>
            </a:r>
            <a:r>
              <a:rPr lang="fr-FR" baseline="0" dirty="0" smtClean="0"/>
              <a:t> d’uranium solides,</a:t>
            </a:r>
          </a:p>
          <a:p>
            <a:endParaRPr lang="fr-FR" baseline="0" dirty="0" smtClean="0"/>
          </a:p>
          <a:p>
            <a:r>
              <a:rPr lang="fr-FR" baseline="0" dirty="0" smtClean="0"/>
              <a:t>on va dissoudre la matière fissile dans une soupe de sels fondus, typiquement des fluorures ou des chlorures.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Quand on fait ça</a:t>
            </a:r>
            <a:r>
              <a:rPr lang="fr-FR" baseline="0" dirty="0" smtClean="0"/>
              <a:t>, </a:t>
            </a:r>
            <a:r>
              <a:rPr lang="fr-FR" dirty="0" smtClean="0"/>
              <a:t>d’où vient la valeur intrinsèque qui permet de baisser le coût</a:t>
            </a:r>
            <a:r>
              <a:rPr lang="fr-FR" baseline="0" dirty="0" smtClean="0"/>
              <a:t> de l’énergie ?</a:t>
            </a:r>
          </a:p>
          <a:p>
            <a:endParaRPr lang="fr-FR" dirty="0" smtClean="0"/>
          </a:p>
          <a:p>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24</a:t>
            </a:fld>
            <a:endParaRPr lang="en-US"/>
          </a:p>
        </p:txBody>
      </p:sp>
    </p:spTree>
    <p:extLst>
      <p:ext uri="{BB962C8B-B14F-4D97-AF65-F5344CB8AC3E}">
        <p14:creationId xmlns:p14="http://schemas.microsoft.com/office/powerpoint/2010/main" val="191846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 loin le plus grand avantage vient de la chimie des sels fondus. Quand</a:t>
            </a:r>
            <a:r>
              <a:rPr lang="fr-FR" baseline="0" dirty="0" smtClean="0"/>
              <a:t> les produits de fission sont créés dans un liquide ionique, ils sont enfermés dans ce liquide qui est chimiquement très stable. Les liaisons fortes entre les atomes les empêchent de sortir du liquide, donc le premier niveau de confinement est assuré…</a:t>
            </a:r>
          </a:p>
          <a:p>
            <a:endParaRPr lang="fr-FR" baseline="0" dirty="0" smtClean="0"/>
          </a:p>
          <a:p>
            <a:r>
              <a:rPr lang="fr-FR" baseline="0" dirty="0" smtClean="0"/>
              <a:t>…par la chimie. On agit directement pour réduire le danger du système de réacteur.</a:t>
            </a:r>
          </a:p>
          <a:p>
            <a:endParaRPr lang="fr-FR" baseline="0" dirty="0" smtClean="0"/>
          </a:p>
          <a:p>
            <a:r>
              <a:rPr lang="fr-FR" baseline="0" dirty="0" smtClean="0"/>
              <a:t>Les sels qu’on utilise sont liquides jusqu’à des températures très élevées, donc le système fonctionne à…</a:t>
            </a:r>
          </a:p>
          <a:p>
            <a:endParaRPr lang="fr-FR" baseline="0" dirty="0" smtClean="0"/>
          </a:p>
          <a:p>
            <a:r>
              <a:rPr lang="fr-FR" baseline="0" dirty="0" smtClean="0"/>
              <a:t>…pression atmosphérique. Tous les problèmes de plomberie qui sont associés avec une opération à pression élevée sont éliminés.</a:t>
            </a:r>
          </a:p>
          <a:p>
            <a:endParaRPr lang="fr-FR" baseline="0" dirty="0" smtClean="0"/>
          </a:p>
          <a:p>
            <a:r>
              <a:rPr lang="fr-FR" baseline="0" dirty="0" smtClean="0"/>
              <a:t>Avec un combustible liquide on peut appliquer plein d’astuces dans la conception de…</a:t>
            </a:r>
          </a:p>
          <a:p>
            <a:endParaRPr lang="fr-FR" baseline="0" dirty="0" smtClean="0"/>
          </a:p>
          <a:p>
            <a:r>
              <a:rPr lang="fr-FR" baseline="0" dirty="0" smtClean="0"/>
              <a:t>…l’architecture du réacteur, qui aident aussi à simplifier la conception et réduire le coût.</a:t>
            </a: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En construisant</a:t>
            </a:r>
            <a:r>
              <a:rPr lang="fr-FR" baseline="0" dirty="0" smtClean="0"/>
              <a:t> les réacteurs en usine, un peu comme pour les avions, on peut </a:t>
            </a:r>
            <a:r>
              <a:rPr lang="en-US" baseline="0" dirty="0" smtClean="0"/>
              <a:t>s</a:t>
            </a:r>
            <a:r>
              <a:rPr lang="fr-FR" baseline="0" dirty="0" smtClean="0"/>
              <a:t>’inscrire dans la démarche des petits réacteurs modulaires,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 ce qui apporte aussi de la valeur. </a:t>
            </a:r>
            <a:r>
              <a:rPr lang="fr-FR" dirty="0" smtClean="0"/>
              <a:t>On n’assemble pas les airbus dans les aéroports</a:t>
            </a:r>
            <a:r>
              <a:rPr lang="en-US" dirty="0" smtClean="0"/>
              <a:t>.</a:t>
            </a:r>
            <a:r>
              <a:rPr lang="en-US" baseline="0" dirty="0" smtClean="0"/>
              <a:t> </a:t>
            </a:r>
            <a:endParaRPr lang="fr-FR" dirty="0" smtClean="0"/>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Et dans la production d’énergie thermique,</a:t>
            </a:r>
            <a:r>
              <a:rPr lang="fr-FR" baseline="0" dirty="0" smtClean="0"/>
              <a:t> </a:t>
            </a:r>
            <a:r>
              <a:rPr lang="fr-FR" dirty="0" smtClean="0"/>
              <a:t>plus c’est chaud, plus c’est utile. Les réacteurs à sels fondus fonctionne</a:t>
            </a:r>
            <a:r>
              <a:rPr lang="fr-FR" baseline="0" dirty="0" smtClean="0"/>
              <a:t>nt à une température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 beaucoup plus élevée que le nucléaire actuel – environ 700°C au lieu de 350°C, et ça ouvre la porte à d’autres marchés que l’électricité, comme la chaleur industriel, la production de carburants de synthèse, ou le dessalement de l’eau de mer.</a:t>
            </a:r>
            <a:endParaRPr lang="fr-FR" dirty="0" smtClean="0"/>
          </a:p>
          <a:p>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25</a:t>
            </a:fld>
            <a:endParaRPr lang="en-US"/>
          </a:p>
        </p:txBody>
      </p:sp>
    </p:spTree>
    <p:extLst>
      <p:ext uri="{BB962C8B-B14F-4D97-AF65-F5344CB8AC3E}">
        <p14:creationId xmlns:p14="http://schemas.microsoft.com/office/powerpoint/2010/main" val="2191007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En Amérique du nord, </a:t>
            </a:r>
            <a:r>
              <a:rPr lang="fr-FR" b="1" dirty="0" smtClean="0"/>
              <a:t>50</a:t>
            </a:r>
            <a:r>
              <a:rPr lang="fr-FR" dirty="0" smtClean="0"/>
              <a:t> entreprises start-up travaillent sur l’innovation nucléaire. Il y a des petits réacteurs modulaires, de la fusion, du lit de boulets, du sodium, haute température…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a:t>
            </a:r>
            <a:r>
              <a:rPr lang="fr-FR" baseline="0" dirty="0" smtClean="0"/>
              <a:t>ar exemple il y a </a:t>
            </a:r>
            <a:r>
              <a:rPr lang="fr-FR" baseline="0" dirty="0" err="1" smtClean="0"/>
              <a:t>Terrapower</a:t>
            </a:r>
            <a:r>
              <a:rPr lang="fr-FR" baseline="0" dirty="0" smtClean="0"/>
              <a:t>, qui est financé par Bill Gates.</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err="1" smtClean="0"/>
              <a:t>Terrapower</a:t>
            </a:r>
            <a:r>
              <a:rPr lang="fr-FR" baseline="0" dirty="0" smtClean="0"/>
              <a:t> était en train de développer un réacteur refroidi au sodium, mais en parallèle, en janvier 2015 le gouvernement américain a annoncé un investissement public de </a:t>
            </a:r>
            <a:r>
              <a:rPr lang="fr-FR" b="1" baseline="0" dirty="0" smtClean="0"/>
              <a:t>$40 millions</a:t>
            </a:r>
            <a:r>
              <a:rPr lang="fr-FR" baseline="0" dirty="0" smtClean="0"/>
              <a:t> pour le développement par </a:t>
            </a:r>
            <a:r>
              <a:rPr lang="fr-FR" baseline="0" dirty="0" err="1" smtClean="0"/>
              <a:t>Terrapower</a:t>
            </a:r>
            <a:r>
              <a:rPr lang="fr-FR" baseline="0" dirty="0" smtClean="0"/>
              <a:t> d’un réacteur à sels fondus.</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Peter </a:t>
            </a:r>
            <a:r>
              <a:rPr lang="fr-FR" baseline="0" dirty="0" err="1" smtClean="0"/>
              <a:t>Thiel</a:t>
            </a:r>
            <a:r>
              <a:rPr lang="fr-FR" baseline="0" dirty="0" smtClean="0"/>
              <a:t>, qui a financé Facebook, investit dans une start-up à Boston qui s’appelle </a:t>
            </a:r>
            <a:r>
              <a:rPr lang="fr-FR" baseline="0" dirty="0" err="1" smtClean="0"/>
              <a:t>Transatomic</a:t>
            </a:r>
            <a:r>
              <a:rPr lang="fr-FR" baseline="0" dirty="0" smtClean="0"/>
              <a:t>. Ils ont levé $6,3 millions pour développer leur réacteur à sels fondus qui est conçu pour bruler l’uranium qui reste dans les déchets des réacteurs des générations 2 et 3. </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Mais dans le nucléaire, les gens commencent à vous prendre au sérieux</a:t>
            </a:r>
            <a:r>
              <a:rPr lang="fr-FR" baseline="0" dirty="0" smtClean="0"/>
              <a:t> quand vous commencez l’engagement avec une autorité de sûreté.</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Alors, dans les entreprises de nucléaire avancé, laquelle est la première à faire cela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C’est une entreprise de réacteur à sels fondus – </a:t>
            </a:r>
            <a:r>
              <a:rPr lang="fr-FR" dirty="0" err="1" smtClean="0"/>
              <a:t>Terrestrial</a:t>
            </a:r>
            <a:r>
              <a:rPr lang="fr-FR" dirty="0" smtClean="0"/>
              <a:t> </a:t>
            </a:r>
            <a:r>
              <a:rPr lang="fr-FR" dirty="0" err="1" smtClean="0"/>
              <a:t>Energy</a:t>
            </a:r>
            <a:r>
              <a:rPr lang="fr-FR" dirty="0" smtClean="0"/>
              <a:t>.</a:t>
            </a:r>
            <a:r>
              <a:rPr lang="fr-FR" baseline="0" dirty="0" smtClean="0"/>
              <a:t> Le </a:t>
            </a:r>
            <a:r>
              <a:rPr lang="fr-FR" dirty="0" smtClean="0"/>
              <a:t>25 février 2016 ils ont annoncé leur engagement avec la Commission Canadienne de Sûreté Nucléaire.</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26</a:t>
            </a:fld>
            <a:endParaRPr lang="en-US"/>
          </a:p>
        </p:txBody>
      </p:sp>
    </p:spTree>
    <p:extLst>
      <p:ext uri="{BB962C8B-B14F-4D97-AF65-F5344CB8AC3E}">
        <p14:creationId xmlns:p14="http://schemas.microsoft.com/office/powerpoint/2010/main" val="883474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L’objectif de </a:t>
            </a:r>
            <a:r>
              <a:rPr lang="fr-FR" dirty="0" err="1" smtClean="0"/>
              <a:t>Terrestrial</a:t>
            </a:r>
            <a:r>
              <a:rPr lang="fr-FR" dirty="0" smtClean="0"/>
              <a:t> est d’utiliser les avantages intrinsèques du réacteur à sels fondus pour concevoir un système d’énergie le plus simple et le moins</a:t>
            </a:r>
            <a:r>
              <a:rPr lang="fr-FR" baseline="0" dirty="0" smtClean="0"/>
              <a:t> cher possible, et de commercialiser la technologie dans les années 2020.</a:t>
            </a:r>
            <a:endParaRPr lang="fr-FR" dirty="0" smtClean="0"/>
          </a:p>
          <a:p>
            <a:r>
              <a:rPr lang="fr-FR" baseline="0" dirty="0" smtClean="0"/>
              <a:t>Leur produit s’appelle le Réacteur Intégral à Sels Fondus, et son architecture a complètement changé le paradigme sur l’énergie nucléaire. Quand votre réacteur coûte des milliards d’euros, il faut le rentabiliser sur une période </a:t>
            </a:r>
            <a:r>
              <a:rPr lang="fr-FR" b="1" baseline="0" dirty="0" smtClean="0"/>
              <a:t>la plus longue possible</a:t>
            </a:r>
            <a:r>
              <a:rPr lang="fr-FR" baseline="0" dirty="0" smtClean="0"/>
              <a:t>. Et ça, c’est en conflit avec l’usure inévitable des composants du réacteur à cause du flux de neutrons de la réaction en chaîne.</a:t>
            </a:r>
          </a:p>
          <a:p>
            <a:endParaRPr lang="fr-FR" baseline="0" dirty="0" smtClean="0"/>
          </a:p>
          <a:p>
            <a:r>
              <a:rPr lang="fr-FR" baseline="0" dirty="0" smtClean="0"/>
              <a:t>Dans l’architecture de </a:t>
            </a:r>
            <a:r>
              <a:rPr lang="fr-FR" baseline="0" dirty="0" err="1" smtClean="0"/>
              <a:t>Terrestrial</a:t>
            </a:r>
            <a:r>
              <a:rPr lang="fr-FR" baseline="0" dirty="0" smtClean="0"/>
              <a:t>, tous les composants qui vont s’user font partie d’un </a:t>
            </a:r>
            <a:r>
              <a:rPr lang="fr-FR" b="1" baseline="0" dirty="0" smtClean="0"/>
              <a:t>unité cœur</a:t>
            </a:r>
            <a:r>
              <a:rPr lang="fr-FR" baseline="0" dirty="0" smtClean="0"/>
              <a:t> qui est scellé en usine, livré par camion et installé dans la centrale sous le niveau de la terre. Ils ont tellement réduit le coût de cet unité qu’il peut être rentable avec une durée de vie de juste </a:t>
            </a:r>
            <a:r>
              <a:rPr lang="fr-FR" b="1" baseline="0" dirty="0" smtClean="0"/>
              <a:t>sept ans</a:t>
            </a:r>
            <a:r>
              <a:rPr lang="fr-FR" baseline="0" dirty="0" smtClean="0"/>
              <a:t>. Et du coup, toutes les questions sur la durée de vie des matériaux, ou sur la corrosion par les sels fondus sont maitrisées.</a:t>
            </a:r>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27</a:t>
            </a:fld>
            <a:endParaRPr lang="en-US"/>
          </a:p>
        </p:txBody>
      </p:sp>
    </p:spTree>
    <p:extLst>
      <p:ext uri="{BB962C8B-B14F-4D97-AF65-F5344CB8AC3E}">
        <p14:creationId xmlns:p14="http://schemas.microsoft.com/office/powerpoint/2010/main" val="1860566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Regardez – on construit la centrale puis on livre un module d’unité cœur qui est installé dans le silo d’exploitation</a:t>
            </a:r>
            <a:r>
              <a:rPr lang="fr-FR" baseline="0" dirty="0" smtClean="0"/>
              <a:t> </a:t>
            </a:r>
            <a:r>
              <a:rPr lang="fr-FR" dirty="0" smtClean="0"/>
              <a:t>droit. On le connecte à</a:t>
            </a:r>
            <a:r>
              <a:rPr lang="fr-FR" baseline="0" dirty="0" smtClean="0"/>
              <a:t> la boucle de refroidissement puis il va produire de l’énergie pendant 7 ans. Après 7 ans on installe un deuxième module dans le silo gauche, on fait les connexions et c’est reparti pour encore 7 ans. Après 14 ans on enlève le premier module qui a eu 7 ans pour refroidir dans le silo droit et on le met dans un silo de stockage à long terme, puis on livre un nouveau module pour le silo droit et c’est reparti pour encore 7 ans. Et ainsi de suite…</a:t>
            </a:r>
            <a:endParaRPr lang="fr-FR" dirty="0" smtClean="0"/>
          </a:p>
          <a:p>
            <a:r>
              <a:rPr lang="fr-FR" dirty="0" smtClean="0"/>
              <a:t>Pour simplifier et réduire le coût,</a:t>
            </a:r>
            <a:r>
              <a:rPr lang="fr-FR" baseline="0" dirty="0" smtClean="0"/>
              <a:t> ce type de réacteur n’est p</a:t>
            </a:r>
            <a:r>
              <a:rPr lang="fr-FR" dirty="0" smtClean="0"/>
              <a:t>as surgénérateur,</a:t>
            </a:r>
            <a:r>
              <a:rPr lang="fr-FR" baseline="0" dirty="0" smtClean="0"/>
              <a:t> mais l’</a:t>
            </a:r>
            <a:r>
              <a:rPr lang="fr-FR" dirty="0" smtClean="0"/>
              <a:t>utilisation de l’uranium est améliorée et les déchets, surtout les déchets de plutonium, sont réduits.</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Il existera en 3 tailles, de 29MWe à 290MWe, et il n’a pas besoin d’eau pour fonctionner.</a:t>
            </a:r>
          </a:p>
          <a:p>
            <a:r>
              <a:rPr lang="fr-FR" dirty="0" err="1" smtClean="0"/>
              <a:t>Terrestrial</a:t>
            </a:r>
            <a:r>
              <a:rPr lang="fr-FR" baseline="0" dirty="0" smtClean="0"/>
              <a:t> annonce sur leur site que le potentiel est de produire de l’électricité à un coût de 40 dollars par </a:t>
            </a:r>
            <a:r>
              <a:rPr lang="fr-FR" baseline="0" dirty="0" err="1" smtClean="0"/>
              <a:t>MWh</a:t>
            </a:r>
            <a:r>
              <a:rPr lang="fr-FR" baseline="0" dirty="0" smtClean="0"/>
              <a:t>, contre environ 80 à 90 dollars pour le nucléaire conventionnel.</a:t>
            </a:r>
          </a:p>
          <a:p>
            <a:r>
              <a:rPr lang="fr-FR" baseline="0" dirty="0" smtClean="0"/>
              <a:t>Ca, c’est moins cher que le charbon. Ca répond au problème.</a:t>
            </a:r>
          </a:p>
          <a:p>
            <a:r>
              <a:rPr lang="fr-FR" dirty="0" smtClean="0"/>
              <a:t>En 2015</a:t>
            </a:r>
            <a:r>
              <a:rPr lang="fr-FR" baseline="0" dirty="0" smtClean="0"/>
              <a:t> ils ont obtenu un capital d’amorçage d’1 million de $ Canadiens</a:t>
            </a:r>
          </a:p>
          <a:p>
            <a:r>
              <a:rPr lang="fr-FR" baseline="0" dirty="0" smtClean="0"/>
              <a:t>Le 8 janvier 2016 ils ont annoncé la fin de leur 2</a:t>
            </a:r>
            <a:r>
              <a:rPr lang="fr-FR" baseline="30000" dirty="0" smtClean="0"/>
              <a:t>ème</a:t>
            </a:r>
            <a:r>
              <a:rPr lang="fr-FR" baseline="0" dirty="0" smtClean="0"/>
              <a:t> tour de financement, avec 10 millions de $ Canadiens</a:t>
            </a:r>
          </a:p>
          <a:p>
            <a:r>
              <a:rPr lang="fr-FR" dirty="0" smtClean="0"/>
              <a:t>Le 4</a:t>
            </a:r>
            <a:r>
              <a:rPr lang="fr-FR" baseline="0" dirty="0" smtClean="0"/>
              <a:t> mars 2016 ils ont annoncé un financement public du gouvernement canadien de 5,7 millions de $ Canadiens, dans le cadre de l’initiative « mission innovation » annoncée à la COP21.</a:t>
            </a:r>
          </a:p>
          <a:p>
            <a:r>
              <a:rPr lang="fr-FR" baseline="0" dirty="0" smtClean="0"/>
              <a:t>Et le 13 septembre ils ont annoncé qu’ils ont été invité par le gouvernement américain à déposer la deuxième partie de leur demande pour un garantie de prêt d’environ 1 milliard de $.</a:t>
            </a:r>
          </a:p>
          <a:p>
            <a:r>
              <a:rPr lang="fr-FR" baseline="0" dirty="0" smtClean="0"/>
              <a:t>Leur président de conseil est l’ex PDG d’énergie atomique du Canada limité, les gens qui fabriquent les réacteurs CANDU</a:t>
            </a:r>
          </a:p>
          <a:p>
            <a:r>
              <a:rPr lang="fr-FR" baseline="0" dirty="0" smtClean="0"/>
              <a:t>Leur vice-président du développement est l’ex responsable du programme de Westinghouse des petits réacteurs modulaires. Il a trouvé que l’herbe était plus verte avec la fission liquide.</a:t>
            </a:r>
          </a:p>
          <a:p>
            <a:r>
              <a:rPr lang="fr-FR" baseline="0" dirty="0" smtClean="0"/>
              <a:t>On assiste donc à une migration de talent de l’ancien nucléaire vers le nouveau, et je pense que ça va continuer.</a:t>
            </a:r>
          </a:p>
          <a:p>
            <a:r>
              <a:rPr lang="fr-FR" baseline="0" dirty="0" smtClean="0"/>
              <a:t>Et en plus, ce type de réacteur a déjà eu une phase de prototype.</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28</a:t>
            </a:fld>
            <a:endParaRPr lang="en-US"/>
          </a:p>
        </p:txBody>
      </p:sp>
    </p:spTree>
    <p:extLst>
      <p:ext uri="{BB962C8B-B14F-4D97-AF65-F5344CB8AC3E}">
        <p14:creationId xmlns:p14="http://schemas.microsoft.com/office/powerpoint/2010/main" val="1471500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82638" indent="-3000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206500" indent="-239713"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89100" indent="-239713"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73288" indent="-239713"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304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76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448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020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73F14BA-6AF6-4BD8-BA43-A685AB0A83D8}" type="slidenum">
              <a:rPr lang="fr-FR" altLang="en-US" sz="1300"/>
              <a:pPr eaLnBrk="1" hangingPunct="1">
                <a:spcBef>
                  <a:spcPct val="0"/>
                </a:spcBef>
              </a:pPr>
              <a:t>29</a:t>
            </a:fld>
            <a:endParaRPr lang="fr-FR" altLang="en-US" sz="1300"/>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pPr eaLnBrk="1" hangingPunct="1"/>
            <a:r>
              <a:rPr lang="fr-FR" altLang="en-US" dirty="0" smtClean="0">
                <a:latin typeface="Arial" panose="020B0604020202020204" pitchFamily="34" charset="0"/>
                <a:cs typeface="Arial" panose="020B0604020202020204" pitchFamily="34" charset="0"/>
              </a:rPr>
              <a:t>Le réacteur expérimental à sels fondus</a:t>
            </a:r>
            <a:r>
              <a:rPr lang="fr-FR" altLang="en-US" baseline="0" dirty="0" smtClean="0">
                <a:latin typeface="Arial" panose="020B0604020202020204" pitchFamily="34" charset="0"/>
                <a:cs typeface="Arial" panose="020B0604020202020204" pitchFamily="34" charset="0"/>
              </a:rPr>
              <a:t> a fonctionné de 1965 à 1969 au Laboratoire National d’Oak Ridge dans le Tennessee aux Etats-Unis, sous la direction d’Alvin Weinberg.</a:t>
            </a:r>
          </a:p>
          <a:p>
            <a:pPr eaLnBrk="1" hangingPunct="1"/>
            <a:r>
              <a:rPr lang="fr-FR" altLang="en-US" baseline="0" dirty="0" err="1" smtClean="0">
                <a:latin typeface="Arial" panose="020B0604020202020204" pitchFamily="34" charset="0"/>
                <a:cs typeface="Arial" panose="020B0604020202020204" pitchFamily="34" charset="0"/>
              </a:rPr>
              <a:t>Terrestrial</a:t>
            </a:r>
            <a:r>
              <a:rPr lang="fr-FR" altLang="en-US" baseline="0" dirty="0" smtClean="0">
                <a:latin typeface="Arial" panose="020B0604020202020204" pitchFamily="34" charset="0"/>
                <a:cs typeface="Arial" panose="020B0604020202020204" pitchFamily="34" charset="0"/>
              </a:rPr>
              <a:t> va reprendre les mêmes principes avec un modérateur en graphite, un combustible à sels fondus, et une circulation par pompage.</a:t>
            </a:r>
          </a:p>
          <a:p>
            <a:pPr eaLnBrk="1" hangingPunct="1"/>
            <a:r>
              <a:rPr lang="fr-FR" altLang="en-US" baseline="0" dirty="0" smtClean="0">
                <a:latin typeface="Arial" panose="020B0604020202020204" pitchFamily="34" charset="0"/>
                <a:cs typeface="Arial" panose="020B0604020202020204" pitchFamily="34" charset="0"/>
              </a:rPr>
              <a:t>Mais il se trouve que Weinberg et son équipe sont passés à côté d’une opportunité pour faire des réacteurs à sels fondus encore plus simples et encore moins chers.</a:t>
            </a:r>
          </a:p>
          <a:p>
            <a:pPr eaLnBrk="1" hangingPunct="1"/>
            <a:r>
              <a:rPr lang="fr-FR" altLang="en-US" baseline="0" dirty="0" smtClean="0">
                <a:latin typeface="Arial" panose="020B0604020202020204" pitchFamily="34" charset="0"/>
                <a:cs typeface="Arial" panose="020B0604020202020204" pitchFamily="34" charset="0"/>
              </a:rPr>
              <a:t>On est en 1951, 14 ans avant le démarrage de ce réacteur, et l’équipe d’</a:t>
            </a:r>
            <a:r>
              <a:rPr lang="fr-FR" altLang="en-US" baseline="0" dirty="0" err="1" smtClean="0">
                <a:latin typeface="Arial" panose="020B0604020202020204" pitchFamily="34" charset="0"/>
                <a:cs typeface="Arial" panose="020B0604020202020204" pitchFamily="34" charset="0"/>
              </a:rPr>
              <a:t>Oak</a:t>
            </a:r>
            <a:r>
              <a:rPr lang="fr-FR" altLang="en-US" baseline="0" dirty="0" smtClean="0">
                <a:latin typeface="Arial" panose="020B0604020202020204" pitchFamily="34" charset="0"/>
                <a:cs typeface="Arial" panose="020B0604020202020204" pitchFamily="34" charset="0"/>
              </a:rPr>
              <a:t> Ridge vient juste d’avoir l’idée d’utiliser des sels fondus pour faire la fission liquide.</a:t>
            </a:r>
          </a:p>
          <a:p>
            <a:pPr eaLnBrk="1" hangingPunct="1"/>
            <a:r>
              <a:rPr lang="fr-FR" altLang="en-US" baseline="0" dirty="0" smtClean="0">
                <a:latin typeface="Arial" panose="020B0604020202020204" pitchFamily="34" charset="0"/>
                <a:cs typeface="Arial" panose="020B0604020202020204" pitchFamily="34" charset="0"/>
              </a:rPr>
              <a:t>Leur première idée était de prendre des crayons de combustible classiques, enlever les pastilles de combustible solide, et remplir les gaines avec un combustible liquide à sels fondus.</a:t>
            </a:r>
          </a:p>
          <a:p>
            <a:pPr eaLnBrk="1" hangingPunct="1"/>
            <a:r>
              <a:rPr lang="fr-FR" altLang="en-US" baseline="0" dirty="0" smtClean="0">
                <a:latin typeface="Arial" panose="020B0604020202020204" pitchFamily="34" charset="0"/>
                <a:cs typeface="Arial" panose="020B0604020202020204" pitchFamily="34" charset="0"/>
              </a:rPr>
              <a:t>Donc les ingénieurs ont commencé à faire des calculs (avec papier et règle à calcul – il n’y a pas d’ordinateurs en 1951) et ils sont rapidement tombés sur un problème – la chaleur ne sortait pas assez rapidement des crayons et le sel chauffait trop. Donc ils ont abandonné le principe du liquide statique dans des tubes et depuis 1951 tous les réacteurs à sels fondus qui ont été imaginés ou construits ont un liquide qui est en circulation permanente, avec des pompes.</a:t>
            </a:r>
          </a:p>
          <a:p>
            <a:pPr eaLnBrk="1" hangingPunct="1"/>
            <a:r>
              <a:rPr lang="fr-FR" altLang="en-US" baseline="0" dirty="0" smtClean="0">
                <a:latin typeface="Arial" panose="020B0604020202020204" pitchFamily="34" charset="0"/>
                <a:cs typeface="Arial" panose="020B0604020202020204" pitchFamily="34" charset="0"/>
              </a:rPr>
              <a:t>Le souci, c’était que leurs calculs étaient basés uniquement sur l’effet de la </a:t>
            </a:r>
            <a:r>
              <a:rPr lang="fr-FR" altLang="en-US" b="1" baseline="0" dirty="0" smtClean="0">
                <a:latin typeface="Arial" panose="020B0604020202020204" pitchFamily="34" charset="0"/>
                <a:cs typeface="Arial" panose="020B0604020202020204" pitchFamily="34" charset="0"/>
              </a:rPr>
              <a:t>conduction</a:t>
            </a:r>
            <a:r>
              <a:rPr lang="fr-FR" altLang="en-US" baseline="0" dirty="0" smtClean="0">
                <a:latin typeface="Arial" panose="020B0604020202020204" pitchFamily="34" charset="0"/>
                <a:cs typeface="Arial" panose="020B0604020202020204" pitchFamily="34" charset="0"/>
              </a:rPr>
              <a:t>. Mais dans un liquide, la chaleur est aussi transférée par la </a:t>
            </a:r>
            <a:r>
              <a:rPr lang="fr-FR" altLang="en-US" b="1" baseline="0" dirty="0" smtClean="0">
                <a:latin typeface="Arial" panose="020B0604020202020204" pitchFamily="34" charset="0"/>
                <a:cs typeface="Arial" panose="020B0604020202020204" pitchFamily="34" charset="0"/>
              </a:rPr>
              <a:t>convection</a:t>
            </a:r>
            <a:r>
              <a:rPr lang="fr-FR" altLang="en-US" baseline="0" dirty="0" smtClean="0">
                <a:latin typeface="Arial" panose="020B0604020202020204" pitchFamily="34" charset="0"/>
                <a:cs typeface="Arial" panose="020B0604020202020204" pitchFamily="34" charset="0"/>
              </a:rPr>
              <a:t>.</a:t>
            </a:r>
          </a:p>
          <a:p>
            <a:pPr eaLnBrk="1" hangingPunct="1"/>
            <a:r>
              <a:rPr lang="fr-FR" altLang="en-US" baseline="0" dirty="0" smtClean="0">
                <a:latin typeface="Arial" panose="020B0604020202020204" pitchFamily="34" charset="0"/>
                <a:cs typeface="Arial" panose="020B0604020202020204" pitchFamily="34" charset="0"/>
              </a:rPr>
              <a:t>L’entreprise </a:t>
            </a:r>
            <a:r>
              <a:rPr lang="fr-FR" altLang="en-US" baseline="0" dirty="0" err="1" smtClean="0">
                <a:latin typeface="Arial" panose="020B0604020202020204" pitchFamily="34" charset="0"/>
                <a:cs typeface="Arial" panose="020B0604020202020204" pitchFamily="34" charset="0"/>
              </a:rPr>
              <a:t>Moltex</a:t>
            </a:r>
            <a:r>
              <a:rPr lang="fr-FR" altLang="en-US" baseline="0" dirty="0" smtClean="0">
                <a:latin typeface="Arial" panose="020B0604020202020204" pitchFamily="34" charset="0"/>
                <a:cs typeface="Arial" panose="020B0604020202020204" pitchFamily="34" charset="0"/>
              </a:rPr>
              <a:t> </a:t>
            </a:r>
            <a:r>
              <a:rPr lang="fr-FR" altLang="en-US" baseline="0" dirty="0" err="1" smtClean="0">
                <a:latin typeface="Arial" panose="020B0604020202020204" pitchFamily="34" charset="0"/>
                <a:cs typeface="Arial" panose="020B0604020202020204" pitchFamily="34" charset="0"/>
              </a:rPr>
              <a:t>Energy</a:t>
            </a:r>
            <a:r>
              <a:rPr lang="fr-FR" altLang="en-US" baseline="0" dirty="0" smtClean="0">
                <a:latin typeface="Arial" panose="020B0604020202020204" pitchFamily="34" charset="0"/>
                <a:cs typeface="Arial" panose="020B0604020202020204" pitchFamily="34" charset="0"/>
              </a:rPr>
              <a:t> au Royaume-Uni a revisité cette décision en 2013. Ils ont fait un calcul par la mécanique des fluides numérique, et ils ont trouvé qu’avec la conduction </a:t>
            </a:r>
            <a:r>
              <a:rPr lang="fr-FR" altLang="en-US" b="1" baseline="0" dirty="0" smtClean="0">
                <a:latin typeface="Arial" panose="020B0604020202020204" pitchFamily="34" charset="0"/>
                <a:cs typeface="Arial" panose="020B0604020202020204" pitchFamily="34" charset="0"/>
              </a:rPr>
              <a:t>ET</a:t>
            </a:r>
            <a:r>
              <a:rPr lang="fr-FR" altLang="en-US" baseline="0" dirty="0" smtClean="0">
                <a:latin typeface="Arial" panose="020B0604020202020204" pitchFamily="34" charset="0"/>
                <a:cs typeface="Arial" panose="020B0604020202020204" pitchFamily="34" charset="0"/>
              </a:rPr>
              <a:t> la convection, ça marche ! C’est la première découverte scientifique fondamentale dans le domaine de la fission nucléaire depuis les années 1960, et ça ouvre toute une branche de technologie nucléaire qui a été fermée pendant 60 ans.</a:t>
            </a:r>
          </a:p>
          <a:p>
            <a:pPr eaLnBrk="1" hangingPunct="1"/>
            <a:endParaRPr lang="fr-FR" altLang="en-US" baseline="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6055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Avec</a:t>
            </a:r>
            <a:r>
              <a:rPr lang="fr-FR" baseline="0" dirty="0" smtClean="0"/>
              <a:t> le même esprit que </a:t>
            </a:r>
            <a:r>
              <a:rPr lang="fr-FR" baseline="0" dirty="0" err="1" smtClean="0"/>
              <a:t>Terrestrial</a:t>
            </a:r>
            <a:r>
              <a:rPr lang="fr-FR" baseline="0" dirty="0" smtClean="0"/>
              <a:t> de simplification et réduction des coûts, </a:t>
            </a:r>
            <a:r>
              <a:rPr lang="fr-FR" baseline="0" dirty="0" err="1" smtClean="0"/>
              <a:t>Moltex</a:t>
            </a:r>
            <a:r>
              <a:rPr lang="fr-FR" baseline="0" dirty="0" smtClean="0"/>
              <a:t> a développé une technologie complètement différente – le Réacteur à Sels Stables.</a:t>
            </a:r>
          </a:p>
          <a:p>
            <a:endParaRPr lang="fr-FR" baseline="0" dirty="0" smtClean="0"/>
          </a:p>
          <a:p>
            <a:r>
              <a:rPr lang="fr-FR" baseline="0" dirty="0" smtClean="0"/>
              <a:t>Il est composé de modules, chacun de 150MW électriques,</a:t>
            </a:r>
          </a:p>
          <a:p>
            <a:endParaRPr lang="fr-FR" baseline="0" dirty="0" smtClean="0"/>
          </a:p>
          <a:p>
            <a:r>
              <a:rPr lang="fr-FR" baseline="0" dirty="0" smtClean="0"/>
              <a:t>et on peut utiliser 2, 3, 4, jusqu’à 8 modules en fonction de la puissance qu’on veut.</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30</a:t>
            </a:fld>
            <a:endParaRPr lang="en-US"/>
          </a:p>
        </p:txBody>
      </p:sp>
    </p:spTree>
    <p:extLst>
      <p:ext uri="{BB962C8B-B14F-4D97-AF65-F5344CB8AC3E}">
        <p14:creationId xmlns:p14="http://schemas.microsoft.com/office/powerpoint/2010/main" val="925146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 un réacteur</a:t>
            </a:r>
            <a:r>
              <a:rPr lang="fr-FR" baseline="0" dirty="0" smtClean="0"/>
              <a:t> de type « piscine », où les assemblages de combustible sont maintenus dans un grand bain de sels fondus. Un des composants de ce bain liquide protège le reste du réacteur du flux de neutrons.</a:t>
            </a:r>
            <a:endParaRPr lang="fr-FR" dirty="0" smtClean="0"/>
          </a:p>
          <a:p>
            <a:endParaRPr lang="fr-FR" dirty="0" smtClean="0"/>
          </a:p>
          <a:p>
            <a:r>
              <a:rPr lang="fr-FR" dirty="0" smtClean="0"/>
              <a:t>Dans cet exemple, on voit un réacteur de 300MWe,</a:t>
            </a:r>
            <a:r>
              <a:rPr lang="fr-FR" baseline="0" dirty="0" smtClean="0"/>
              <a:t> composé de deux modules de 150MWe.</a:t>
            </a:r>
            <a:endParaRPr lang="fr-FR" dirty="0" smtClean="0"/>
          </a:p>
          <a:p>
            <a:endParaRPr lang="fr-FR" dirty="0" smtClean="0"/>
          </a:p>
          <a:p>
            <a:r>
              <a:rPr lang="fr-FR" dirty="0" smtClean="0"/>
              <a:t>Chaque module est construit en usine, et contient la structure de support en gris,</a:t>
            </a:r>
            <a:r>
              <a:rPr lang="fr-FR" baseline="0" dirty="0" smtClean="0"/>
              <a:t> et les échangeurs de chaleur en vert, avec des pompes pour assurer la circulation du sel de refroidissement. Les assemblages de combustible en rouge sont très similaires aux assemblages dans les réacteurs à eau pressurisée, mais au lieu de contenir des pastilles de combustible solide qui peuvent accumuler d’énormes pressions de gaz, ils contiennent un sel fondu à pression atmosphérique. Le sel enferme chimiquement les produits de fission dangereux, et un dispositif comme une cloche de plongée laisse échapper les gaz inertes comme le </a:t>
            </a:r>
            <a:r>
              <a:rPr lang="fr-FR" baseline="0" dirty="0" err="1" smtClean="0"/>
              <a:t>Xenon</a:t>
            </a:r>
            <a:r>
              <a:rPr lang="fr-FR" baseline="0" dirty="0" smtClean="0"/>
              <a:t>. Une fusion du cœur est impossible – le combustible est déjà liquide.</a:t>
            </a:r>
          </a:p>
          <a:p>
            <a:endParaRPr lang="fr-FR" baseline="0" dirty="0" smtClean="0"/>
          </a:p>
          <a:p>
            <a:r>
              <a:rPr lang="fr-FR" baseline="0" dirty="0" smtClean="0"/>
              <a:t>Les assemblées sont migrées à travers le cœur. Un système robotisé déplace l’assemblée d’une position à la suivante, en gardant l’assemblée en sécurité dans le cœur jusqu’à l’utilisation maximale du combustible. Ca prend quelques heures, tous les 6 mois.</a:t>
            </a:r>
          </a:p>
          <a:p>
            <a:endParaRPr lang="fr-FR" baseline="0" dirty="0" smtClean="0"/>
          </a:p>
          <a:p>
            <a:r>
              <a:rPr lang="fr-FR" baseline="0" dirty="0" smtClean="0"/>
              <a:t>En cas de problème le réacteur peut être refroidi passivement. De l’air froid arrive par les conduits bleus, et l’air chaud est évacué par les conduits rouges.</a:t>
            </a:r>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31</a:t>
            </a:fld>
            <a:endParaRPr lang="en-US"/>
          </a:p>
        </p:txBody>
      </p:sp>
    </p:spTree>
    <p:extLst>
      <p:ext uri="{BB962C8B-B14F-4D97-AF65-F5344CB8AC3E}">
        <p14:creationId xmlns:p14="http://schemas.microsoft.com/office/powerpoint/2010/main" val="3866343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Donc le seuil qu’on a vu toute à l’heure est celui de la fission </a:t>
            </a:r>
            <a:r>
              <a:rPr lang="fr-FR" b="1" dirty="0" smtClean="0"/>
              <a:t>solide</a:t>
            </a:r>
            <a:r>
              <a:rPr lang="fr-FR" dirty="0" smtClean="0"/>
              <a:t>.</a:t>
            </a:r>
          </a:p>
          <a:p>
            <a:endParaRPr lang="fr-FR" dirty="0" smtClean="0"/>
          </a:p>
          <a:p>
            <a:r>
              <a:rPr lang="fr-FR" dirty="0" smtClean="0"/>
              <a:t>Avec</a:t>
            </a:r>
            <a:r>
              <a:rPr lang="fr-FR" baseline="0" dirty="0" smtClean="0"/>
              <a:t> une technologie comme celui de </a:t>
            </a:r>
            <a:r>
              <a:rPr lang="fr-FR" baseline="0" dirty="0" err="1" smtClean="0"/>
              <a:t>Terrestrial</a:t>
            </a:r>
            <a:r>
              <a:rPr lang="fr-FR" baseline="0" dirty="0" smtClean="0"/>
              <a:t> </a:t>
            </a:r>
            <a:r>
              <a:rPr lang="fr-FR" baseline="0" dirty="0" err="1" smtClean="0"/>
              <a:t>Energy</a:t>
            </a:r>
            <a:r>
              <a:rPr lang="fr-FR" baseline="0" dirty="0" smtClean="0"/>
              <a:t>, on peut aller vers un coût très faible pour des petits réacteurs modulaires qui sont intrinsèquement sûrs.</a:t>
            </a:r>
          </a:p>
          <a:p>
            <a:endParaRPr lang="fr-FR" baseline="0" dirty="0" smtClean="0"/>
          </a:p>
          <a:p>
            <a:r>
              <a:rPr lang="fr-FR" baseline="0" dirty="0" smtClean="0"/>
              <a:t>La technologie de Moltex </a:t>
            </a:r>
            <a:r>
              <a:rPr lang="fr-FR" baseline="0" dirty="0" err="1" smtClean="0"/>
              <a:t>Energy</a:t>
            </a:r>
            <a:r>
              <a:rPr lang="fr-FR" baseline="0" dirty="0" smtClean="0"/>
              <a:t> permettrait, avec un coût similaire en Euros par Watt, de produire plus de puissance et de concurrencer les REP de génération 2 et 3.</a:t>
            </a:r>
          </a:p>
          <a:p>
            <a:endParaRPr lang="fr-FR" baseline="0" dirty="0" smtClean="0"/>
          </a:p>
          <a:p>
            <a:r>
              <a:rPr lang="fr-FR" baseline="0" dirty="0" smtClean="0"/>
              <a:t>Et les travaux du CNRS nous montrent le chemin vers une filière à combustibles liquides tout aussi durable que la filière des réacteurs à neutrons rapides refroidis au sodium, mais avec une fraction du coût.</a:t>
            </a:r>
          </a:p>
          <a:p>
            <a:endParaRPr lang="fr-FR" baseline="0" dirty="0" smtClean="0"/>
          </a:p>
          <a:p>
            <a:r>
              <a:rPr lang="fr-FR" baseline="0" dirty="0" smtClean="0"/>
              <a:t>Le seuil technologique de la fission liquide est un nouveau paradigme pour l’énergie nucléaire. Mais pour l’instant, en France, on n’en parle pas. C’est un sujet totalement tabou.</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32</a:t>
            </a:fld>
            <a:endParaRPr lang="en-US"/>
          </a:p>
        </p:txBody>
      </p:sp>
    </p:spTree>
    <p:extLst>
      <p:ext uri="{BB962C8B-B14F-4D97-AF65-F5344CB8AC3E}">
        <p14:creationId xmlns:p14="http://schemas.microsoft.com/office/powerpoint/2010/main" val="1098632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Tout laisse à penser que l’ancien nucléaire et l’ancienne</a:t>
            </a:r>
            <a:r>
              <a:rPr lang="fr-FR" baseline="0" dirty="0" smtClean="0"/>
              <a:t> écologie vont finir par se tuer.</a:t>
            </a:r>
          </a:p>
          <a:p>
            <a:endParaRPr lang="fr-FR" baseline="0" dirty="0" smtClean="0"/>
          </a:p>
          <a:p>
            <a:r>
              <a:rPr lang="fr-FR" baseline="0" dirty="0" smtClean="0"/>
              <a:t>D’un côté on a une industrie établie depuis plus de 50 ans qui utilise une technologie qui est loin d’être optimum (</a:t>
            </a:r>
            <a:r>
              <a:rPr lang="fr-FR" b="1" baseline="0" dirty="0" smtClean="0"/>
              <a:t>Faites vôtre deuil du réacteur à eau pressurisé !) </a:t>
            </a:r>
            <a:r>
              <a:rPr lang="fr-FR" baseline="0" dirty="0" smtClean="0"/>
              <a:t>et qui refuse de quitter sa zone de confort. De l’autre on a un mouvement écologiste qui est un échec, et qui a activement nourri chez les gens une peur irrationnelle de l’énergie nucléaire.</a:t>
            </a:r>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33</a:t>
            </a:fld>
            <a:endParaRPr lang="en-US"/>
          </a:p>
        </p:txBody>
      </p:sp>
    </p:spTree>
    <p:extLst>
      <p:ext uri="{BB962C8B-B14F-4D97-AF65-F5344CB8AC3E}">
        <p14:creationId xmlns:p14="http://schemas.microsoft.com/office/powerpoint/2010/main" val="20566619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Au 21</a:t>
            </a:r>
            <a:r>
              <a:rPr lang="fr-FR" baseline="30000" dirty="0" smtClean="0"/>
              <a:t>ème</a:t>
            </a:r>
            <a:r>
              <a:rPr lang="fr-FR" dirty="0" smtClean="0"/>
              <a:t> siècle une nouvelle technologie d’énergie nucléaire</a:t>
            </a:r>
            <a:r>
              <a:rPr lang="fr-FR" baseline="0" dirty="0" smtClean="0"/>
              <a:t> émergera basée sur les combustibles liquides et leurs avantages intrinsèques de sûreté et de coût.</a:t>
            </a:r>
          </a:p>
          <a:p>
            <a:r>
              <a:rPr lang="fr-FR" baseline="0" dirty="0" smtClean="0"/>
              <a:t>Et elle sera accueillie à bras ouverts par des éco-modernistes, qui savent que la seule façon de progresser dans notre transition énergétique, de donner à chaque humain une qualité de vie décente et d’éviter la menace du réchauffement climatique est de développer une source d’énergie propre, massive et fiable qui est moins chère que le charbon.</a:t>
            </a:r>
          </a:p>
          <a:p>
            <a:endParaRPr lang="fr-FR" baseline="0" dirty="0" smtClean="0"/>
          </a:p>
          <a:p>
            <a:r>
              <a:rPr lang="fr-FR" baseline="0" dirty="0" smtClean="0"/>
              <a:t>Eco-modernisme et Fission liquide – un partenariat pour l’avenir.</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en-US" dirty="0" smtClean="0">
                <a:latin typeface="Arial" panose="020B0604020202020204" pitchFamily="34" charset="0"/>
                <a:cs typeface="Arial" panose="020B0604020202020204" pitchFamily="34" charset="0"/>
              </a:rPr>
              <a:t>Merci.</a:t>
            </a:r>
          </a:p>
          <a:p>
            <a:endParaRPr lang="en-US" dirty="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34</a:t>
            </a:fld>
            <a:endParaRPr lang="en-US"/>
          </a:p>
        </p:txBody>
      </p:sp>
    </p:spTree>
    <p:extLst>
      <p:ext uri="{BB962C8B-B14F-4D97-AF65-F5344CB8AC3E}">
        <p14:creationId xmlns:p14="http://schemas.microsoft.com/office/powerpoint/2010/main" val="14936046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Alors,</a:t>
            </a:r>
            <a:r>
              <a:rPr lang="fr-FR" baseline="0" dirty="0" smtClean="0"/>
              <a:t> je vous ai promis une annonce…</a:t>
            </a:r>
          </a:p>
          <a:p>
            <a:endParaRPr lang="fr-FR" baseline="0" dirty="0" smtClean="0"/>
          </a:p>
          <a:p>
            <a:r>
              <a:rPr lang="fr-FR" baseline="0" dirty="0" smtClean="0"/>
              <a:t>Depuis 8 jours, Fission Liquide est la première entreprise française dédiée à la technologie des réacteurs à sels fondus.</a:t>
            </a:r>
          </a:p>
          <a:p>
            <a:endParaRPr lang="fr-FR" baseline="0" dirty="0" smtClean="0"/>
          </a:p>
          <a:p>
            <a:r>
              <a:rPr lang="fr-FR" dirty="0" smtClean="0"/>
              <a:t>Sa mission </a:t>
            </a:r>
            <a:r>
              <a:rPr lang="fr-FR" baseline="0" dirty="0" smtClean="0"/>
              <a:t>n’est pas de faire de la recherche, ou de développer un réacteur, elle est de connecter les parties prenantes dans cette technologie, de communiquer, de faire sortir le message, surtout en France et dans les pays francophones.</a:t>
            </a:r>
          </a:p>
          <a:p>
            <a:r>
              <a:rPr lang="fr-FR" baseline="0" dirty="0" smtClean="0"/>
              <a:t>Initialement, ce sera une activité de consultant, basée à Versailles, un jour par semaine - le jeudi.</a:t>
            </a:r>
          </a:p>
          <a:p>
            <a:pPr algn="l"/>
            <a:r>
              <a:rPr lang="fr-FR" dirty="0" smtClean="0">
                <a:effectLst/>
              </a:rPr>
              <a:t>La société des ingénieurs Arts et Métiers</a:t>
            </a:r>
            <a:r>
              <a:rPr lang="fr-FR" baseline="30000" dirty="0" smtClean="0">
                <a:effectLst/>
              </a:rPr>
              <a:t> </a:t>
            </a:r>
            <a:r>
              <a:rPr lang="fr-FR" dirty="0" smtClean="0">
                <a:effectLst/>
              </a:rPr>
              <a:t>est le plus important réseau européen d'anciens élèves d'une grande école d'ingénieurs, avec plus de 33 000</a:t>
            </a:r>
            <a:r>
              <a:rPr lang="fr-FR" baseline="30000" dirty="0" smtClean="0">
                <a:effectLst/>
              </a:rPr>
              <a:t> </a:t>
            </a:r>
            <a:r>
              <a:rPr lang="fr-FR" dirty="0" smtClean="0">
                <a:effectLst/>
              </a:rPr>
              <a:t>diplômés sur</a:t>
            </a:r>
            <a:r>
              <a:rPr lang="fr-FR" baseline="0" dirty="0" smtClean="0">
                <a:effectLst/>
              </a:rPr>
              <a:t> </a:t>
            </a:r>
            <a:r>
              <a:rPr lang="fr-FR" dirty="0" smtClean="0">
                <a:effectLst/>
              </a:rPr>
              <a:t>tous les continents. </a:t>
            </a:r>
            <a:r>
              <a:rPr lang="fr-FR" baseline="0" dirty="0" smtClean="0"/>
              <a:t>Nous sommes ici ce soir parce que Jean-François Levier a vu ma présentation « La voiture nucléaire » en septembre 2014. </a:t>
            </a:r>
          </a:p>
          <a:p>
            <a:pPr algn="l"/>
            <a:r>
              <a:rPr lang="fr-FR" dirty="0" smtClean="0"/>
              <a:t>Je ne</a:t>
            </a:r>
            <a:r>
              <a:rPr lang="fr-FR" baseline="0" dirty="0" smtClean="0"/>
              <a:t> viens pas ici chercher des clients.</a:t>
            </a:r>
          </a:p>
          <a:p>
            <a:pPr algn="l"/>
            <a:r>
              <a:rPr lang="fr-FR" baseline="0" dirty="0" smtClean="0"/>
              <a:t>Mais je suis très intéressé par ce réseau impressionnant.</a:t>
            </a:r>
          </a:p>
          <a:p>
            <a:pPr algn="l"/>
            <a:r>
              <a:rPr lang="fr-FR" baseline="0" dirty="0" smtClean="0"/>
              <a:t>Ce soir je vous donne une grande opportunité. Vous savez maintenant comment la France, l’Europe, le Monde peut sortir de son impasse énergétique. Posez-vous la question : « Comment aider à faire sortir ce message ? Qui dans mon réseau peut être partie prenante ? »</a:t>
            </a:r>
          </a:p>
          <a:p>
            <a:r>
              <a:rPr lang="fr-FR" sz="1200" kern="1200" dirty="0" smtClean="0">
                <a:solidFill>
                  <a:schemeClr val="tx1"/>
                </a:solidFill>
                <a:effectLst/>
                <a:latin typeface="+mn-lt"/>
                <a:ea typeface="+mn-ea"/>
                <a:cs typeface="+mn-cs"/>
              </a:rPr>
              <a:t>La fission liquide est une technologie de</a:t>
            </a:r>
            <a:r>
              <a:rPr lang="en-US"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rupture qui a le potentiel de faire une grande contribution à la résolution du</a:t>
            </a:r>
            <a:r>
              <a:rPr lang="en-US"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problème de réchauffement climatique.</a:t>
            </a:r>
          </a:p>
          <a:p>
            <a:r>
              <a:rPr lang="fr-FR" sz="1200" kern="1200" dirty="0" smtClean="0">
                <a:solidFill>
                  <a:schemeClr val="tx1"/>
                </a:solidFill>
                <a:effectLst/>
                <a:latin typeface="+mn-lt"/>
                <a:ea typeface="+mn-ea"/>
                <a:cs typeface="+mn-cs"/>
              </a:rPr>
              <a:t>Ca nous donne un espoir que la technologie</a:t>
            </a:r>
            <a:r>
              <a:rPr lang="en-US"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peut nous sortir des problèmes que la technologie a créés.</a:t>
            </a:r>
            <a:endParaRPr lang="fr-FR" baseline="0" dirty="0" smtClean="0"/>
          </a:p>
          <a:p>
            <a:pPr algn="l"/>
            <a:r>
              <a:rPr lang="fr-FR" baseline="0" dirty="0" smtClean="0"/>
              <a:t>Merci.</a:t>
            </a:r>
          </a:p>
          <a:p>
            <a:pPr algn="l"/>
            <a:endParaRPr lang="fr-FR" baseline="0" dirty="0" smtClean="0"/>
          </a:p>
        </p:txBody>
      </p:sp>
      <p:sp>
        <p:nvSpPr>
          <p:cNvPr id="4" name="Espace réservé du numéro de diapositive 3"/>
          <p:cNvSpPr>
            <a:spLocks noGrp="1"/>
          </p:cNvSpPr>
          <p:nvPr>
            <p:ph type="sldNum" sz="quarter" idx="10"/>
          </p:nvPr>
        </p:nvSpPr>
        <p:spPr/>
        <p:txBody>
          <a:bodyPr/>
          <a:lstStyle/>
          <a:p>
            <a:fld id="{9C108AFC-DE69-459D-8F95-241E4C76BAE7}" type="slidenum">
              <a:rPr lang="en-US" smtClean="0"/>
              <a:t>35</a:t>
            </a:fld>
            <a:endParaRPr lang="en-US"/>
          </a:p>
        </p:txBody>
      </p:sp>
    </p:spTree>
    <p:extLst>
      <p:ext uri="{BB962C8B-B14F-4D97-AF65-F5344CB8AC3E}">
        <p14:creationId xmlns:p14="http://schemas.microsoft.com/office/powerpoint/2010/main" val="201707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82638" indent="-30003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206500" indent="-239713"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89100" indent="-239713"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173288" indent="-239713"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6304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876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448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4002088" indent="-2397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4F3B059-5766-4D52-9EE7-2FEB9A1F6677}" type="slidenum">
              <a:rPr lang="fr-FR" altLang="en-US" sz="1300"/>
              <a:pPr eaLnBrk="1" hangingPunct="1">
                <a:spcBef>
                  <a:spcPct val="0"/>
                </a:spcBef>
              </a:pPr>
              <a:t>36</a:t>
            </a:fld>
            <a:endParaRPr lang="fr-FR" altLang="en-US" sz="1300"/>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pPr eaLnBrk="1" hangingPunct="1"/>
            <a:endParaRPr lang="fr-FR"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2387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US"/>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a:p>
        </p:txBody>
      </p:sp>
      <p:sp>
        <p:nvSpPr>
          <p:cNvPr id="4" name="Espace réservé de la date 3"/>
          <p:cNvSpPr>
            <a:spLocks noGrp="1"/>
          </p:cNvSpPr>
          <p:nvPr>
            <p:ph type="dt" sz="half" idx="10"/>
          </p:nvPr>
        </p:nvSpPr>
        <p:spPr/>
        <p:txBody>
          <a:bodyPr/>
          <a:lstStyle/>
          <a:p>
            <a:fld id="{B8CA27B2-2F86-48B2-B474-AD54C7F616A8}" type="datetimeFigureOut">
              <a:rPr lang="en-US" smtClean="0"/>
              <a:t>1/25/2017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2798710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8CA27B2-2F86-48B2-B474-AD54C7F616A8}" type="datetimeFigureOut">
              <a:rPr lang="en-US" smtClean="0"/>
              <a:t>1/25/2017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3582434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US"/>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8CA27B2-2F86-48B2-B474-AD54C7F616A8}" type="datetimeFigureOut">
              <a:rPr lang="en-US" smtClean="0"/>
              <a:t>1/25/2017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417243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B8CA27B2-2F86-48B2-B474-AD54C7F616A8}" type="datetimeFigureOut">
              <a:rPr lang="en-US" smtClean="0"/>
              <a:t>1/25/2017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177915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en-US"/>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B8CA27B2-2F86-48B2-B474-AD54C7F616A8}" type="datetimeFigureOut">
              <a:rPr lang="en-US" smtClean="0"/>
              <a:t>1/25/2017</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3054895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B8CA27B2-2F86-48B2-B474-AD54C7F616A8}" type="datetimeFigureOut">
              <a:rPr lang="en-US" smtClean="0"/>
              <a:t>1/25/2017</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3229661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8CA27B2-2F86-48B2-B474-AD54C7F616A8}" type="datetimeFigureOut">
              <a:rPr lang="en-US" smtClean="0"/>
              <a:t>1/25/2017</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3141533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8CA27B2-2F86-48B2-B474-AD54C7F616A8}" type="datetimeFigureOut">
              <a:rPr lang="en-US" smtClean="0"/>
              <a:t>1/25/2017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2748817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8CA27B2-2F86-48B2-B474-AD54C7F616A8}" type="datetimeFigureOut">
              <a:rPr lang="en-US" smtClean="0"/>
              <a:t>1/25/2017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345751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8CA27B2-2F86-48B2-B474-AD54C7F616A8}" type="datetimeFigureOut">
              <a:rPr lang="en-US" smtClean="0"/>
              <a:t>1/25/2017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292348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8CA27B2-2F86-48B2-B474-AD54C7F616A8}" type="datetimeFigureOut">
              <a:rPr lang="en-US" smtClean="0"/>
              <a:t>1/25/2017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76E8CCE-0ACD-4D76-A928-8811B3A2F9D7}" type="slidenum">
              <a:rPr lang="en-US" smtClean="0"/>
              <a:t>‹N°›</a:t>
            </a:fld>
            <a:endParaRPr lang="en-US"/>
          </a:p>
        </p:txBody>
      </p:sp>
    </p:spTree>
    <p:extLst>
      <p:ext uri="{BB962C8B-B14F-4D97-AF65-F5344CB8AC3E}">
        <p14:creationId xmlns:p14="http://schemas.microsoft.com/office/powerpoint/2010/main" val="2527139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A27B2-2F86-48B2-B474-AD54C7F616A8}" type="datetimeFigureOut">
              <a:rPr lang="en-US" smtClean="0"/>
              <a:t>1/25/2017</a:t>
            </a:fld>
            <a:endParaRPr lang="en-US"/>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6E8CCE-0ACD-4D76-A928-8811B3A2F9D7}" type="slidenum">
              <a:rPr lang="en-US" smtClean="0"/>
              <a:t>‹N°›</a:t>
            </a:fld>
            <a:endParaRPr lang="en-US"/>
          </a:p>
        </p:txBody>
      </p:sp>
    </p:spTree>
    <p:extLst>
      <p:ext uri="{BB962C8B-B14F-4D97-AF65-F5344CB8AC3E}">
        <p14:creationId xmlns:p14="http://schemas.microsoft.com/office/powerpoint/2010/main" val="1499521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energieduthorium.fr/"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www.bp.com/en/global/corporate/energy-economics/statistical-review-of-world-energy.html"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www.ecomodernism.org/francais/" TargetMode="External"/><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jpg"/><Relationship Id="rId4" Type="http://schemas.openxmlformats.org/officeDocument/2006/relationships/image" Target="../media/image18.pn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image" Target="../media/image36.gif"/><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gif"/><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3.gif"/><Relationship Id="rId11" Type="http://schemas.openxmlformats.org/officeDocument/2006/relationships/hyperlink" Target="https://fr.wikipedia.org/wiki/Forum_international_G%C3%A9n%C3%A9ration_IV" TargetMode="External"/><Relationship Id="rId5" Type="http://schemas.openxmlformats.org/officeDocument/2006/relationships/image" Target="../media/image42.gif"/><Relationship Id="rId10" Type="http://schemas.openxmlformats.org/officeDocument/2006/relationships/hyperlink" Target="https://www.gen-4.org/" TargetMode="External"/><Relationship Id="rId4" Type="http://schemas.openxmlformats.org/officeDocument/2006/relationships/image" Target="../media/image41.gif"/><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energieduthorium.fr/2012/11/28/peut-on-dire-thorium-en-public/p1160020/" TargetMode="External"/><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33.gif"/><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www.negawatt.org/telechargement/Rencontre_debat/130514_B.Dessus.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2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1.jpg"/><Relationship Id="rId7"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4.jp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67.jpg"/></Relationships>
</file>

<file path=ppt/slides/_rels/slide2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0.png"/><Relationship Id="rId5" Type="http://schemas.openxmlformats.org/officeDocument/2006/relationships/image" Target="../media/image7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75.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74.jpeg"/><Relationship Id="rId5" Type="http://schemas.openxmlformats.org/officeDocument/2006/relationships/image" Target="../media/image2.png"/><Relationship Id="rId4" Type="http://schemas.openxmlformats.org/officeDocument/2006/relationships/image" Target="../media/image73.jpeg"/></Relationships>
</file>

<file path=ppt/slides/_rels/slide30.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78.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4.jpg"/><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36.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png"/><Relationship Id="rId3" Type="http://schemas.openxmlformats.org/officeDocument/2006/relationships/image" Target="../media/image90.png"/><Relationship Id="rId7" Type="http://schemas.openxmlformats.org/officeDocument/2006/relationships/hyperlink" Target="http://fissionliquide.fr/" TargetMode="External"/><Relationship Id="rId12" Type="http://schemas.openxmlformats.org/officeDocument/2006/relationships/image" Target="../media/image96.png"/><Relationship Id="rId17" Type="http://schemas.openxmlformats.org/officeDocument/2006/relationships/image" Target="../media/image99.png"/><Relationship Id="rId2" Type="http://schemas.openxmlformats.org/officeDocument/2006/relationships/notesSlide" Target="../notesSlides/notesSlide36.xml"/><Relationship Id="rId16" Type="http://schemas.openxmlformats.org/officeDocument/2006/relationships/hyperlink" Target="https://www.youtube.com/channel/UCeTweRv0-no1db30H_UbgPQ" TargetMode="External"/><Relationship Id="rId1" Type="http://schemas.openxmlformats.org/officeDocument/2006/relationships/slideLayout" Target="../slideLayouts/slideLayout2.xml"/><Relationship Id="rId6" Type="http://schemas.openxmlformats.org/officeDocument/2006/relationships/hyperlink" Target="https://twitter.com/FissionLiquide" TargetMode="External"/><Relationship Id="rId11" Type="http://schemas.openxmlformats.org/officeDocument/2006/relationships/image" Target="../media/image95.jpeg"/><Relationship Id="rId5" Type="http://schemas.openxmlformats.org/officeDocument/2006/relationships/hyperlink" Target="https://www.facebook.com/fissionliquide" TargetMode="External"/><Relationship Id="rId15" Type="http://schemas.openxmlformats.org/officeDocument/2006/relationships/image" Target="../media/image98.png"/><Relationship Id="rId10" Type="http://schemas.openxmlformats.org/officeDocument/2006/relationships/image" Target="../media/image94.png"/><Relationship Id="rId4" Type="http://schemas.openxmlformats.org/officeDocument/2006/relationships/image" Target="../media/image91.png"/><Relationship Id="rId9" Type="http://schemas.openxmlformats.org/officeDocument/2006/relationships/image" Target="../media/image93.png"/><Relationship Id="rId14" Type="http://schemas.openxmlformats.org/officeDocument/2006/relationships/hyperlink" Target="https://www.youtube.com/watch?v=eop4nWCHNe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7" y="1388682"/>
            <a:ext cx="11994089" cy="3459365"/>
          </a:xfrm>
          <a:prstGeom prst="rect">
            <a:avLst/>
          </a:prstGeom>
        </p:spPr>
      </p:pic>
      <p:sp>
        <p:nvSpPr>
          <p:cNvPr id="26626" name="Text Box 2"/>
          <p:cNvSpPr txBox="1">
            <a:spLocks noChangeArrowheads="1"/>
          </p:cNvSpPr>
          <p:nvPr/>
        </p:nvSpPr>
        <p:spPr bwMode="auto">
          <a:xfrm>
            <a:off x="107320" y="453476"/>
            <a:ext cx="1197735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None/>
            </a:pPr>
            <a:r>
              <a:rPr lang="fr-FR" altLang="en-US" sz="3000" b="1" dirty="0" smtClean="0"/>
              <a:t>Éco-modernisme &amp; Fission Liquide</a:t>
            </a:r>
            <a:endParaRPr lang="fr-FR" altLang="en-US" sz="3000" b="1" dirty="0"/>
          </a:p>
        </p:txBody>
      </p:sp>
      <p:sp>
        <p:nvSpPr>
          <p:cNvPr id="26628" name="Text Box 2"/>
          <p:cNvSpPr txBox="1">
            <a:spLocks noChangeArrowheads="1"/>
          </p:cNvSpPr>
          <p:nvPr/>
        </p:nvSpPr>
        <p:spPr bwMode="auto">
          <a:xfrm>
            <a:off x="4074319" y="5053779"/>
            <a:ext cx="4043362"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fr-FR" altLang="en-US" sz="2400" dirty="0"/>
              <a:t>John Laurie</a:t>
            </a:r>
          </a:p>
          <a:p>
            <a:pPr algn="ctr" eaLnBrk="1" hangingPunct="1">
              <a:spcBef>
                <a:spcPct val="50000"/>
              </a:spcBef>
              <a:buFontTx/>
              <a:buNone/>
            </a:pPr>
            <a:r>
              <a:rPr lang="fr-FR" altLang="en-US" sz="2400" dirty="0">
                <a:hlinkClick r:id="rId4"/>
              </a:rPr>
              <a:t>http</a:t>
            </a:r>
            <a:r>
              <a:rPr lang="fr-FR" altLang="en-US" sz="2400" dirty="0" smtClean="0">
                <a:hlinkClick r:id="rId4"/>
              </a:rPr>
              <a:t>://fissionliquide.fr</a:t>
            </a:r>
            <a:endParaRPr lang="fr-FR" altLang="en-US" sz="2400" dirty="0"/>
          </a:p>
          <a:p>
            <a:pPr algn="ctr" eaLnBrk="1" hangingPunct="1">
              <a:spcBef>
                <a:spcPct val="50000"/>
              </a:spcBef>
              <a:buFontTx/>
              <a:buNone/>
            </a:pPr>
            <a:r>
              <a:rPr lang="fr-FR" altLang="en-US" sz="2400" dirty="0" smtClean="0"/>
              <a:t>Lundi 9 janvier 2017</a:t>
            </a:r>
            <a:endParaRPr lang="fr-FR" altLang="en-US" sz="2400" dirty="0"/>
          </a:p>
        </p:txBody>
      </p:sp>
      <p:pic>
        <p:nvPicPr>
          <p:cNvPr id="2" name="Image 1"/>
          <p:cNvPicPr>
            <a:picLocks noChangeAspect="1"/>
          </p:cNvPicPr>
          <p:nvPr/>
        </p:nvPicPr>
        <p:blipFill rotWithShape="1">
          <a:blip r:embed="rId5">
            <a:extLst>
              <a:ext uri="{28A0092B-C50C-407E-A947-70E740481C1C}">
                <a14:useLocalDpi xmlns:a14="http://schemas.microsoft.com/office/drawing/2010/main" val="0"/>
              </a:ext>
            </a:extLst>
          </a:blip>
          <a:srcRect l="6691" t="3846" r="6338" b="18571"/>
          <a:stretch/>
        </p:blipFill>
        <p:spPr>
          <a:xfrm>
            <a:off x="8362950" y="1422400"/>
            <a:ext cx="3707776" cy="5298968"/>
          </a:xfrm>
          <a:prstGeom prst="rect">
            <a:avLst/>
          </a:prstGeom>
          <a:ln w="57150">
            <a:solidFill>
              <a:srgbClr val="FF0000"/>
            </a:solidFill>
          </a:ln>
        </p:spPr>
      </p:pic>
      <p:sp>
        <p:nvSpPr>
          <p:cNvPr id="3" name="Rectangle 2"/>
          <p:cNvSpPr/>
          <p:nvPr/>
        </p:nvSpPr>
        <p:spPr>
          <a:xfrm>
            <a:off x="11112500" y="1390650"/>
            <a:ext cx="990600" cy="13716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èche droite 3"/>
          <p:cNvSpPr/>
          <p:nvPr/>
        </p:nvSpPr>
        <p:spPr>
          <a:xfrm rot="19545056">
            <a:off x="9818914" y="2959102"/>
            <a:ext cx="1364343" cy="478971"/>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981" y="5104282"/>
            <a:ext cx="3324066" cy="1597756"/>
          </a:xfrm>
          <a:prstGeom prst="rect">
            <a:avLst/>
          </a:prstGeom>
        </p:spPr>
      </p:pic>
    </p:spTree>
    <p:extLst>
      <p:ext uri="{BB962C8B-B14F-4D97-AF65-F5344CB8AC3E}">
        <p14:creationId xmlns:p14="http://schemas.microsoft.com/office/powerpoint/2010/main" val="10145494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8" presetClass="entr" presetSubtype="1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apminder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4" name="Flèche droite 3"/>
          <p:cNvSpPr/>
          <p:nvPr/>
        </p:nvSpPr>
        <p:spPr>
          <a:xfrm>
            <a:off x="1734207" y="4556235"/>
            <a:ext cx="6148551" cy="756746"/>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solidFill>
                  <a:schemeClr val="tx1"/>
                </a:solidFill>
              </a:rPr>
              <a:t>Prospérité</a:t>
            </a:r>
            <a:endParaRPr lang="en-US" sz="2800" dirty="0">
              <a:solidFill>
                <a:schemeClr val="tx1"/>
              </a:solidFill>
            </a:endParaRPr>
          </a:p>
        </p:txBody>
      </p:sp>
      <p:sp>
        <p:nvSpPr>
          <p:cNvPr id="5" name="Flèche vers le haut 4"/>
          <p:cNvSpPr/>
          <p:nvPr/>
        </p:nvSpPr>
        <p:spPr>
          <a:xfrm>
            <a:off x="677917" y="1135117"/>
            <a:ext cx="804042" cy="3373821"/>
          </a:xfrm>
          <a:prstGeom prst="up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2800" dirty="0" smtClean="0">
                <a:solidFill>
                  <a:schemeClr val="tx1"/>
                </a:solidFill>
              </a:rPr>
              <a:t>Santé</a:t>
            </a:r>
            <a:endParaRPr lang="en-US" sz="2800" dirty="0">
              <a:solidFill>
                <a:schemeClr val="tx1"/>
              </a:solidFill>
            </a:endParaRPr>
          </a:p>
        </p:txBody>
      </p:sp>
    </p:spTree>
    <p:extLst>
      <p:ext uri="{BB962C8B-B14F-4D97-AF65-F5344CB8AC3E}">
        <p14:creationId xmlns:p14="http://schemas.microsoft.com/office/powerpoint/2010/main" val="353467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1000"/>
                                        <p:tgtEl>
                                          <p:spTgt spid="5"/>
                                        </p:tgtEl>
                                      </p:cBhvr>
                                    </p:animEffect>
                                  </p:childTnLst>
                                </p:cTn>
                              </p:par>
                            </p:childTnLst>
                          </p:cTn>
                        </p:par>
                        <p:par>
                          <p:cTn id="11" fill="hold">
                            <p:stCondLst>
                              <p:cond delay="1000"/>
                            </p:stCondLst>
                            <p:childTnLst>
                              <p:par>
                                <p:cTn id="12" presetID="1" presetClass="mediacall" presetSubtype="0" fill="hold" nodeType="afterEffect">
                                  <p:stCondLst>
                                    <p:cond delay="0"/>
                                  </p:stCondLst>
                                  <p:childTnLst>
                                    <p:cmd type="call" cmd="playFrom(0.0)">
                                      <p:cBhvr>
                                        <p:cTn id="13" dur="407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after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3096707" y="982858"/>
            <a:ext cx="5879117" cy="5487175"/>
          </a:xfrm>
          <a:prstGeom prst="ellipse">
            <a:avLst/>
          </a:prstGeom>
        </p:spPr>
      </p:pic>
      <p:sp>
        <p:nvSpPr>
          <p:cNvPr id="13314" name="Rectangle 2"/>
          <p:cNvSpPr>
            <a:spLocks/>
          </p:cNvSpPr>
          <p:nvPr/>
        </p:nvSpPr>
        <p:spPr bwMode="auto">
          <a:xfrm>
            <a:off x="8903271" y="3038949"/>
            <a:ext cx="1795498" cy="589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1pPr>
            <a:lvl2pPr marL="742950" indent="-28575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2pPr>
            <a:lvl3pPr marL="11430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3pPr>
            <a:lvl4pPr marL="16002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4pPr>
            <a:lvl5pPr marL="20574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391" dirty="0">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Nature 53%</a:t>
            </a: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13315" name="Rectangle 3"/>
          <p:cNvSpPr>
            <a:spLocks/>
          </p:cNvSpPr>
          <p:nvPr/>
        </p:nvSpPr>
        <p:spPr bwMode="auto">
          <a:xfrm>
            <a:off x="1778881" y="2898237"/>
            <a:ext cx="1633696" cy="281424"/>
          </a:xfrm>
          <a:prstGeom prst="rect">
            <a:avLst/>
          </a:prstGeom>
          <a:solidFill>
            <a:schemeClr val="bg1"/>
          </a:solidFill>
          <a:ln>
            <a:noFill/>
          </a:ln>
          <a:effectLst/>
        </p:spPr>
        <p:txBody>
          <a:bodyPr lIns="19050" tIns="19050" rIns="19050" bIns="19050" anchor="ctr"/>
          <a:lstStyle/>
          <a:p>
            <a:pPr algn="l"/>
            <a:r>
              <a:rPr lang="en-US" altLang="en-US" sz="2039" dirty="0">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Cultures 12%</a:t>
            </a:r>
          </a:p>
        </p:txBody>
      </p:sp>
      <p:sp>
        <p:nvSpPr>
          <p:cNvPr id="13316" name="Rectangle 4"/>
          <p:cNvSpPr>
            <a:spLocks/>
          </p:cNvSpPr>
          <p:nvPr/>
        </p:nvSpPr>
        <p:spPr bwMode="auto">
          <a:xfrm>
            <a:off x="3505694" y="1272513"/>
            <a:ext cx="1046134" cy="394023"/>
          </a:xfrm>
          <a:prstGeom prst="rect">
            <a:avLst/>
          </a:prstGeom>
          <a:solidFill>
            <a:schemeClr val="bg1"/>
          </a:solidFill>
          <a:ln>
            <a:noFill/>
          </a:ln>
          <a:effectLst/>
        </p:spPr>
        <p:txBody>
          <a:bodyPr lIns="19050" tIns="19050" rIns="19050" bIns="19050" anchor="ctr"/>
          <a:lstStyle>
            <a:lvl1pPr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1pPr>
            <a:lvl2pPr marL="742950" indent="-28575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2pPr>
            <a:lvl3pPr marL="11430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3pPr>
            <a:lvl4pPr marL="16002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4pPr>
            <a:lvl5pPr marL="20574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039" dirty="0">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Bois 9%</a:t>
            </a: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13317" name="Rectangle 5"/>
          <p:cNvSpPr>
            <a:spLocks/>
          </p:cNvSpPr>
          <p:nvPr/>
        </p:nvSpPr>
        <p:spPr bwMode="auto">
          <a:xfrm>
            <a:off x="4832450" y="710976"/>
            <a:ext cx="1118899" cy="3818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p>
            <a:pPr algn="l"/>
            <a:r>
              <a:rPr lang="en-US" altLang="en-US" sz="1969" dirty="0" err="1">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Villes</a:t>
            </a:r>
            <a:r>
              <a:rPr lang="en-US" altLang="en-US" sz="1969" dirty="0">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3%</a:t>
            </a:r>
          </a:p>
        </p:txBody>
      </p:sp>
      <p:sp>
        <p:nvSpPr>
          <p:cNvPr id="13318" name="Rectangle 6"/>
          <p:cNvSpPr>
            <a:spLocks/>
          </p:cNvSpPr>
          <p:nvPr/>
        </p:nvSpPr>
        <p:spPr bwMode="auto">
          <a:xfrm>
            <a:off x="2472780" y="5248424"/>
            <a:ext cx="2359670" cy="625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1pPr>
            <a:lvl2pPr marL="742950" indent="-28575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2pPr>
            <a:lvl3pPr marL="11430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3pPr>
            <a:lvl4pPr marL="16002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4pPr>
            <a:lvl5pPr marL="20574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039" dirty="0" err="1">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Viande</a:t>
            </a:r>
            <a:r>
              <a:rPr lang="en-US" altLang="en-US" sz="2039" dirty="0">
                <a:solidFill>
                  <a:srgbClr val="6C6D72"/>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24%</a:t>
            </a: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pic>
        <p:nvPicPr>
          <p:cNvPr id="8200" name="Picture 7" descr="pasted-image.pd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3271" y="6388076"/>
            <a:ext cx="1548184" cy="3538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01" name="Rectangle 8"/>
          <p:cNvSpPr>
            <a:spLocks/>
          </p:cNvSpPr>
          <p:nvPr/>
        </p:nvSpPr>
        <p:spPr bwMode="auto">
          <a:xfrm>
            <a:off x="2468876" y="127690"/>
            <a:ext cx="7354707" cy="548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5719" tIns="35719" rIns="35719" bIns="35719" anchor="ctr">
            <a:spAutoFit/>
          </a:bodyPr>
          <a:lstStyle>
            <a:lvl1pPr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1pPr>
            <a:lvl2pPr marL="742950" indent="-28575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2pPr>
            <a:lvl3pPr marL="11430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3pPr>
            <a:lvl4pPr marL="16002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4pPr>
            <a:lvl5pPr marL="20574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3094"/>
              <a:t>Les humains utilisent la moitié de la Terre</a:t>
            </a:r>
            <a:endParaRPr lang="en-US" altLang="en-US" sz="1266"/>
          </a:p>
        </p:txBody>
      </p:sp>
      <p:sp>
        <p:nvSpPr>
          <p:cNvPr id="8202" name="Rectangle 9"/>
          <p:cNvSpPr>
            <a:spLocks/>
          </p:cNvSpPr>
          <p:nvPr/>
        </p:nvSpPr>
        <p:spPr bwMode="auto">
          <a:xfrm>
            <a:off x="1829126" y="6470033"/>
            <a:ext cx="1965282" cy="1899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9050" tIns="19050" rIns="19050" bIns="19050" anchor="ctr">
            <a:spAutoFit/>
          </a:bodyPr>
          <a:lstStyle>
            <a:lvl1pPr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1pPr>
            <a:lvl2pPr marL="742950" indent="-28575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2pPr>
            <a:lvl3pPr marL="11430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3pPr>
            <a:lvl4pPr marL="16002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4pPr>
            <a:lvl5pPr marL="2057400" indent="-228600" algn="l" eaLnBrk="0">
              <a:spcBef>
                <a:spcPts val="4200"/>
              </a:spcBef>
              <a:buSzPct val="75000"/>
              <a:buChar char="•"/>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75000"/>
              <a:buChar char="•"/>
              <a:defRPr sz="36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98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Source: The Breakthrough </a:t>
            </a:r>
            <a:r>
              <a:rPr lang="en-US" altLang="en-US" sz="984"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Institue</a:t>
            </a: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2178151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0354" y="900826"/>
            <a:ext cx="7956287" cy="1233226"/>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5966" y="2538248"/>
            <a:ext cx="2816964" cy="3178776"/>
          </a:xfrm>
          <a:prstGeom prst="rect">
            <a:avLst/>
          </a:prstGeom>
        </p:spPr>
      </p:pic>
      <p:pic>
        <p:nvPicPr>
          <p:cNvPr id="4" name="Imag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3071" y="3216166"/>
            <a:ext cx="6142760" cy="1279741"/>
          </a:xfrm>
          <a:prstGeom prst="rect">
            <a:avLst/>
          </a:prstGeom>
        </p:spPr>
      </p:pic>
    </p:spTree>
    <p:extLst>
      <p:ext uri="{BB962C8B-B14F-4D97-AF65-F5344CB8AC3E}">
        <p14:creationId xmlns:p14="http://schemas.microsoft.com/office/powerpoint/2010/main" val="298075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2872626" y="6488668"/>
            <a:ext cx="6284890" cy="369332"/>
          </a:xfrm>
          <a:prstGeom prst="rect">
            <a:avLst/>
          </a:prstGeom>
          <a:noFill/>
        </p:spPr>
        <p:txBody>
          <a:bodyPr wrap="square" rtlCol="0">
            <a:spAutoFit/>
          </a:bodyPr>
          <a:lstStyle/>
          <a:p>
            <a:pPr algn="ctr"/>
            <a:r>
              <a:rPr lang="fr-FR" dirty="0" smtClean="0"/>
              <a:t>Source : </a:t>
            </a:r>
            <a:r>
              <a:rPr lang="en-US" dirty="0" smtClean="0">
                <a:hlinkClick r:id="rId3"/>
              </a:rPr>
              <a:t>BP Statistical Review of World Energy </a:t>
            </a:r>
            <a:r>
              <a:rPr lang="en-US" dirty="0" err="1" smtClean="0">
                <a:hlinkClick r:id="rId3"/>
              </a:rPr>
              <a:t>Juin</a:t>
            </a:r>
            <a:r>
              <a:rPr lang="en-US" dirty="0" smtClean="0">
                <a:hlinkClick r:id="rId3"/>
              </a:rPr>
              <a:t> 2016</a:t>
            </a:r>
            <a:endParaRPr lang="en-US" dirty="0"/>
          </a:p>
        </p:txBody>
      </p:sp>
      <p:pic>
        <p:nvPicPr>
          <p:cNvPr id="3" name="Image 2"/>
          <p:cNvPicPr>
            <a:picLocks noChangeAspect="1"/>
          </p:cNvPicPr>
          <p:nvPr/>
        </p:nvPicPr>
        <p:blipFill>
          <a:blip r:embed="rId4"/>
          <a:stretch>
            <a:fillRect/>
          </a:stretch>
        </p:blipFill>
        <p:spPr>
          <a:xfrm>
            <a:off x="1441300" y="386832"/>
            <a:ext cx="9309399" cy="6084335"/>
          </a:xfrm>
          <a:prstGeom prst="rect">
            <a:avLst/>
          </a:prstGeom>
        </p:spPr>
      </p:pic>
    </p:spTree>
    <p:extLst>
      <p:ext uri="{BB962C8B-B14F-4D97-AF65-F5344CB8AC3E}">
        <p14:creationId xmlns:p14="http://schemas.microsoft.com/office/powerpoint/2010/main" val="665042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872626" y="6488668"/>
            <a:ext cx="6284890" cy="369332"/>
          </a:xfrm>
          <a:prstGeom prst="rect">
            <a:avLst/>
          </a:prstGeom>
          <a:noFill/>
        </p:spPr>
        <p:txBody>
          <a:bodyPr wrap="square" rtlCol="0">
            <a:spAutoFit/>
          </a:bodyPr>
          <a:lstStyle/>
          <a:p>
            <a:pPr algn="ctr"/>
            <a:r>
              <a:rPr lang="fr-FR" dirty="0" smtClean="0"/>
              <a:t>Source : </a:t>
            </a:r>
            <a:r>
              <a:rPr lang="en-US" dirty="0" smtClean="0">
                <a:hlinkClick r:id="rId3"/>
              </a:rPr>
              <a:t>BP Statistical Review of World Energy </a:t>
            </a:r>
            <a:r>
              <a:rPr lang="en-US" dirty="0" err="1" smtClean="0">
                <a:hlinkClick r:id="rId3"/>
              </a:rPr>
              <a:t>Juin</a:t>
            </a:r>
            <a:r>
              <a:rPr lang="en-US" dirty="0" smtClean="0">
                <a:hlinkClick r:id="rId3"/>
              </a:rPr>
              <a:t> 2016</a:t>
            </a:r>
            <a:endParaRPr lang="en-US" dirty="0"/>
          </a:p>
        </p:txBody>
      </p:sp>
      <p:pic>
        <p:nvPicPr>
          <p:cNvPr id="2" name="Image 1"/>
          <p:cNvPicPr>
            <a:picLocks noChangeAspect="1"/>
          </p:cNvPicPr>
          <p:nvPr/>
        </p:nvPicPr>
        <p:blipFill>
          <a:blip r:embed="rId4"/>
          <a:stretch>
            <a:fillRect/>
          </a:stretch>
        </p:blipFill>
        <p:spPr>
          <a:xfrm>
            <a:off x="1441300" y="386832"/>
            <a:ext cx="9309399" cy="6084335"/>
          </a:xfrm>
          <a:prstGeom prst="rect">
            <a:avLst/>
          </a:prstGeom>
        </p:spPr>
      </p:pic>
    </p:spTree>
    <p:extLst>
      <p:ext uri="{BB962C8B-B14F-4D97-AF65-F5344CB8AC3E}">
        <p14:creationId xmlns:p14="http://schemas.microsoft.com/office/powerpoint/2010/main" val="2914215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872626" y="6488668"/>
            <a:ext cx="6284890" cy="369332"/>
          </a:xfrm>
          <a:prstGeom prst="rect">
            <a:avLst/>
          </a:prstGeom>
          <a:noFill/>
        </p:spPr>
        <p:txBody>
          <a:bodyPr wrap="square" rtlCol="0">
            <a:spAutoFit/>
          </a:bodyPr>
          <a:lstStyle/>
          <a:p>
            <a:pPr algn="ctr"/>
            <a:r>
              <a:rPr lang="fr-FR" dirty="0" smtClean="0"/>
              <a:t>Source : </a:t>
            </a:r>
            <a:r>
              <a:rPr lang="en-US" dirty="0" smtClean="0">
                <a:hlinkClick r:id="rId3"/>
              </a:rPr>
              <a:t>BP Statistical Review of World Energy </a:t>
            </a:r>
            <a:r>
              <a:rPr lang="en-US" dirty="0" err="1" smtClean="0">
                <a:hlinkClick r:id="rId3"/>
              </a:rPr>
              <a:t>Juin</a:t>
            </a:r>
            <a:r>
              <a:rPr lang="en-US" dirty="0" smtClean="0">
                <a:hlinkClick r:id="rId3"/>
              </a:rPr>
              <a:t> 2016</a:t>
            </a:r>
            <a:endParaRPr lang="en-US" dirty="0"/>
          </a:p>
        </p:txBody>
      </p:sp>
      <p:pic>
        <p:nvPicPr>
          <p:cNvPr id="2" name="Image 1"/>
          <p:cNvPicPr>
            <a:picLocks noChangeAspect="1"/>
          </p:cNvPicPr>
          <p:nvPr/>
        </p:nvPicPr>
        <p:blipFill>
          <a:blip r:embed="rId4"/>
          <a:stretch>
            <a:fillRect/>
          </a:stretch>
        </p:blipFill>
        <p:spPr>
          <a:xfrm>
            <a:off x="1441300" y="386832"/>
            <a:ext cx="9309399" cy="6084335"/>
          </a:xfrm>
          <a:prstGeom prst="rect">
            <a:avLst/>
          </a:prstGeom>
        </p:spPr>
      </p:pic>
    </p:spTree>
    <p:extLst>
      <p:ext uri="{BB962C8B-B14F-4D97-AF65-F5344CB8AC3E}">
        <p14:creationId xmlns:p14="http://schemas.microsoft.com/office/powerpoint/2010/main" val="405141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5957" y="2221413"/>
            <a:ext cx="5897849" cy="3275272"/>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3806" y="2221413"/>
            <a:ext cx="3275271" cy="3275271"/>
          </a:xfrm>
          <a:prstGeom prst="rect">
            <a:avLst/>
          </a:prstGeom>
        </p:spPr>
      </p:pic>
      <p:pic>
        <p:nvPicPr>
          <p:cNvPr id="5" name="Picture 2" descr="See original image"/>
          <p:cNvPicPr>
            <a:picLocks noChangeAspect="1" noChangeArrowheads="1"/>
          </p:cNvPicPr>
          <p:nvPr/>
        </p:nvPicPr>
        <p:blipFill rotWithShape="1">
          <a:blip r:embed="rId5">
            <a:extLst>
              <a:ext uri="{28A0092B-C50C-407E-A947-70E740481C1C}">
                <a14:useLocalDpi xmlns:a14="http://schemas.microsoft.com/office/drawing/2010/main" val="0"/>
              </a:ext>
            </a:extLst>
          </a:blip>
          <a:srcRect l="13920" t="1092" r="17045"/>
          <a:stretch/>
        </p:blipFill>
        <p:spPr bwMode="auto">
          <a:xfrm>
            <a:off x="349069" y="2221413"/>
            <a:ext cx="2286888" cy="327653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3017520" y="408357"/>
            <a:ext cx="6080760" cy="923330"/>
          </a:xfrm>
          <a:prstGeom prst="rect">
            <a:avLst/>
          </a:prstGeom>
          <a:noFill/>
        </p:spPr>
        <p:txBody>
          <a:bodyPr wrap="square" rtlCol="0">
            <a:spAutoFit/>
          </a:bodyPr>
          <a:lstStyle/>
          <a:p>
            <a:pPr algn="ctr"/>
            <a:r>
              <a:rPr lang="fr-FR" sz="5400" dirty="0"/>
              <a:t>É</a:t>
            </a:r>
            <a:r>
              <a:rPr lang="fr-FR" sz="5400" dirty="0" smtClean="0"/>
              <a:t>co-modernisme</a:t>
            </a:r>
            <a:endParaRPr lang="en-US" sz="5400" dirty="0"/>
          </a:p>
        </p:txBody>
      </p:sp>
      <p:sp>
        <p:nvSpPr>
          <p:cNvPr id="7" name="ZoneTexte 6"/>
          <p:cNvSpPr txBox="1"/>
          <p:nvPr/>
        </p:nvSpPr>
        <p:spPr>
          <a:xfrm>
            <a:off x="4137660" y="6201745"/>
            <a:ext cx="3566160" cy="369332"/>
          </a:xfrm>
          <a:prstGeom prst="rect">
            <a:avLst/>
          </a:prstGeom>
          <a:noFill/>
        </p:spPr>
        <p:txBody>
          <a:bodyPr wrap="square" rtlCol="0">
            <a:spAutoFit/>
          </a:bodyPr>
          <a:lstStyle/>
          <a:p>
            <a:pPr algn="ctr"/>
            <a:r>
              <a:rPr lang="fr-FR" dirty="0" smtClean="0"/>
              <a:t>(</a:t>
            </a:r>
            <a:r>
              <a:rPr lang="fr-FR" dirty="0" smtClean="0">
                <a:hlinkClick r:id="rId6"/>
              </a:rPr>
              <a:t>lire le manifeste en français !</a:t>
            </a:r>
            <a:r>
              <a:rPr lang="fr-FR" dirty="0" smtClean="0"/>
              <a:t>)</a:t>
            </a:r>
            <a:endParaRPr lang="en-US" dirty="0"/>
          </a:p>
        </p:txBody>
      </p:sp>
    </p:spTree>
    <p:extLst>
      <p:ext uri="{BB962C8B-B14F-4D97-AF65-F5344CB8AC3E}">
        <p14:creationId xmlns:p14="http://schemas.microsoft.com/office/powerpoint/2010/main" val="234747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ZoneTexte 2"/>
          <p:cNvSpPr txBox="1"/>
          <p:nvPr/>
        </p:nvSpPr>
        <p:spPr>
          <a:xfrm>
            <a:off x="6023113" y="1192696"/>
            <a:ext cx="4651513" cy="1154162"/>
          </a:xfrm>
          <a:prstGeom prst="rect">
            <a:avLst/>
          </a:prstGeom>
          <a:noFill/>
        </p:spPr>
        <p:txBody>
          <a:bodyPr wrap="square" rtlCol="0">
            <a:spAutoFit/>
          </a:bodyPr>
          <a:lstStyle/>
          <a:p>
            <a:pPr algn="ctr">
              <a:lnSpc>
                <a:spcPct val="150000"/>
              </a:lnSpc>
            </a:pPr>
            <a:r>
              <a:rPr lang="fr-FR" sz="2400" dirty="0">
                <a:solidFill>
                  <a:schemeClr val="bg1"/>
                </a:solidFill>
                <a:latin typeface="Lucida Handwriting" panose="03010101010101010101" pitchFamily="66" charset="0"/>
              </a:rPr>
              <a:t>« Peut-on être écologiste </a:t>
            </a:r>
            <a:endParaRPr lang="fr-FR" sz="2400" dirty="0" smtClean="0">
              <a:solidFill>
                <a:schemeClr val="bg1"/>
              </a:solidFill>
              <a:latin typeface="Lucida Handwriting" panose="03010101010101010101" pitchFamily="66" charset="0"/>
            </a:endParaRPr>
          </a:p>
          <a:p>
            <a:pPr algn="ctr">
              <a:lnSpc>
                <a:spcPct val="150000"/>
              </a:lnSpc>
            </a:pPr>
            <a:r>
              <a:rPr lang="fr-FR" sz="2400" dirty="0" smtClean="0">
                <a:solidFill>
                  <a:schemeClr val="bg1"/>
                </a:solidFill>
                <a:latin typeface="Lucida Handwriting" panose="03010101010101010101" pitchFamily="66" charset="0"/>
              </a:rPr>
              <a:t>et </a:t>
            </a:r>
            <a:r>
              <a:rPr lang="fr-FR" sz="2400" dirty="0">
                <a:solidFill>
                  <a:schemeClr val="bg1"/>
                </a:solidFill>
                <a:latin typeface="Lucida Handwriting" panose="03010101010101010101" pitchFamily="66" charset="0"/>
              </a:rPr>
              <a:t>être pro-nucléaire </a:t>
            </a:r>
            <a:r>
              <a:rPr lang="fr-FR" sz="2400" dirty="0" smtClean="0">
                <a:solidFill>
                  <a:schemeClr val="bg1"/>
                </a:solidFill>
                <a:latin typeface="Lucida Handwriting" panose="03010101010101010101" pitchFamily="66" charset="0"/>
              </a:rPr>
              <a:t>? » </a:t>
            </a:r>
            <a:endParaRPr lang="en-US" sz="2400" dirty="0">
              <a:solidFill>
                <a:schemeClr val="bg1"/>
              </a:solidFill>
              <a:latin typeface="Lucida Handwriting" panose="03010101010101010101" pitchFamily="66" charset="0"/>
            </a:endParaRPr>
          </a:p>
        </p:txBody>
      </p:sp>
      <p:sp>
        <p:nvSpPr>
          <p:cNvPr id="4" name="ZoneTexte 3"/>
          <p:cNvSpPr txBox="1"/>
          <p:nvPr/>
        </p:nvSpPr>
        <p:spPr>
          <a:xfrm>
            <a:off x="5201479" y="3690731"/>
            <a:ext cx="6447183" cy="1754326"/>
          </a:xfrm>
          <a:prstGeom prst="rect">
            <a:avLst/>
          </a:prstGeom>
          <a:noFill/>
          <a:ln>
            <a:noFill/>
          </a:ln>
        </p:spPr>
        <p:txBody>
          <a:bodyPr wrap="square" rtlCol="0">
            <a:spAutoFit/>
          </a:bodyPr>
          <a:lstStyle/>
          <a:p>
            <a:pPr algn="ctr">
              <a:lnSpc>
                <a:spcPct val="150000"/>
              </a:lnSpc>
              <a:defRPr/>
            </a:pPr>
            <a:r>
              <a:rPr lang="fr-FR" sz="2400" dirty="0" smtClean="0">
                <a:solidFill>
                  <a:schemeClr val="bg1"/>
                </a:solidFill>
                <a:latin typeface="Lucida Handwriting" panose="03010101010101010101" pitchFamily="66" charset="0"/>
              </a:rPr>
              <a:t>« A </a:t>
            </a:r>
            <a:r>
              <a:rPr lang="fr-FR" sz="2400" dirty="0">
                <a:solidFill>
                  <a:schemeClr val="bg1"/>
                </a:solidFill>
                <a:latin typeface="Lucida Handwriting" panose="03010101010101010101" pitchFamily="66" charset="0"/>
              </a:rPr>
              <a:t>la lumière du changement climatique, peut-on être écologiste et ne </a:t>
            </a:r>
            <a:r>
              <a:rPr lang="fr-FR" sz="2400" dirty="0" smtClean="0">
                <a:solidFill>
                  <a:schemeClr val="bg1"/>
                </a:solidFill>
                <a:latin typeface="Lucida Handwriting" panose="03010101010101010101" pitchFamily="66" charset="0"/>
              </a:rPr>
              <a:t> </a:t>
            </a:r>
            <a:r>
              <a:rPr lang="fr-FR" sz="2400" b="1" i="1" u="sng" dirty="0" smtClean="0">
                <a:solidFill>
                  <a:schemeClr val="bg1"/>
                </a:solidFill>
                <a:effectLst>
                  <a:outerShdw blurRad="38100" dist="38100" dir="2700000" algn="tl">
                    <a:srgbClr val="000000">
                      <a:alpha val="43137"/>
                    </a:srgbClr>
                  </a:outerShdw>
                </a:effectLst>
                <a:latin typeface="Lucida Handwriting" panose="03010101010101010101" pitchFamily="66" charset="0"/>
              </a:rPr>
              <a:t>pas</a:t>
            </a:r>
            <a:r>
              <a:rPr lang="fr-FR" sz="2400" dirty="0" smtClean="0">
                <a:solidFill>
                  <a:schemeClr val="bg1"/>
                </a:solidFill>
                <a:latin typeface="Lucida Handwriting" panose="03010101010101010101" pitchFamily="66" charset="0"/>
              </a:rPr>
              <a:t>  être </a:t>
            </a:r>
            <a:r>
              <a:rPr lang="fr-FR" sz="2400" dirty="0">
                <a:solidFill>
                  <a:schemeClr val="bg1"/>
                </a:solidFill>
                <a:latin typeface="Lucida Handwriting" panose="03010101010101010101" pitchFamily="66" charset="0"/>
              </a:rPr>
              <a:t>pro-nucléaire ? » </a:t>
            </a:r>
          </a:p>
        </p:txBody>
      </p:sp>
    </p:spTree>
    <p:extLst>
      <p:ext uri="{BB962C8B-B14F-4D97-AF65-F5344CB8AC3E}">
        <p14:creationId xmlns:p14="http://schemas.microsoft.com/office/powerpoint/2010/main" val="306432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349" y="3419608"/>
            <a:ext cx="4227220" cy="3219732"/>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317" y="464598"/>
            <a:ext cx="4406731" cy="2881735"/>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945" y="393012"/>
            <a:ext cx="3958932" cy="2946534"/>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4460" y="2688825"/>
            <a:ext cx="995074" cy="598599"/>
          </a:xfrm>
          <a:prstGeom prst="rect">
            <a:avLst/>
          </a:prstGeom>
        </p:spPr>
      </p:pic>
      <p:pic>
        <p:nvPicPr>
          <p:cNvPr id="8" name="Imag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0882" y="638045"/>
            <a:ext cx="1702607" cy="607263"/>
          </a:xfrm>
          <a:prstGeom prst="rect">
            <a:avLst/>
          </a:prstGeom>
        </p:spPr>
      </p:pic>
      <p:sp>
        <p:nvSpPr>
          <p:cNvPr id="9" name="ZoneTexte 8"/>
          <p:cNvSpPr txBox="1"/>
          <p:nvPr/>
        </p:nvSpPr>
        <p:spPr>
          <a:xfrm>
            <a:off x="3281032" y="0"/>
            <a:ext cx="6220776" cy="646331"/>
          </a:xfrm>
          <a:prstGeom prst="rect">
            <a:avLst/>
          </a:prstGeom>
          <a:noFill/>
        </p:spPr>
        <p:txBody>
          <a:bodyPr wrap="square" rtlCol="0">
            <a:spAutoFit/>
          </a:bodyPr>
          <a:lstStyle/>
          <a:p>
            <a:pPr algn="ctr"/>
            <a:r>
              <a:rPr lang="fr-FR" sz="3600" dirty="0" smtClean="0"/>
              <a:t>Réacteurs à Eau Pressurisée</a:t>
            </a:r>
          </a:p>
        </p:txBody>
      </p:sp>
      <p:pic>
        <p:nvPicPr>
          <p:cNvPr id="11"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56269" y="4068660"/>
            <a:ext cx="3875314" cy="2558313"/>
          </a:xfrm>
          <a:prstGeom prst="rect">
            <a:avLst/>
          </a:prstGeom>
        </p:spPr>
      </p:pic>
      <p:pic>
        <p:nvPicPr>
          <p:cNvPr id="12" name="Image 11"/>
          <p:cNvPicPr>
            <a:picLocks noChangeAspect="1"/>
          </p:cNvPicPr>
          <p:nvPr/>
        </p:nvPicPr>
        <p:blipFill rotWithShape="1">
          <a:blip r:embed="rId9" cstate="print">
            <a:extLst>
              <a:ext uri="{28A0092B-C50C-407E-A947-70E740481C1C}">
                <a14:useLocalDpi xmlns:a14="http://schemas.microsoft.com/office/drawing/2010/main" val="0"/>
              </a:ext>
            </a:extLst>
          </a:blip>
          <a:srcRect l="21429" t="19511" r="25397" b="17791"/>
          <a:stretch/>
        </p:blipFill>
        <p:spPr>
          <a:xfrm>
            <a:off x="6170275" y="5253842"/>
            <a:ext cx="764352" cy="901251"/>
          </a:xfrm>
          <a:prstGeom prst="rect">
            <a:avLst/>
          </a:prstGeom>
        </p:spPr>
      </p:pic>
      <p:sp>
        <p:nvSpPr>
          <p:cNvPr id="13" name="ZoneTexte 12"/>
          <p:cNvSpPr txBox="1"/>
          <p:nvPr/>
        </p:nvSpPr>
        <p:spPr>
          <a:xfrm>
            <a:off x="5878254" y="6143007"/>
            <a:ext cx="1348393" cy="369332"/>
          </a:xfrm>
          <a:prstGeom prst="rect">
            <a:avLst/>
          </a:prstGeom>
          <a:noFill/>
        </p:spPr>
        <p:txBody>
          <a:bodyPr wrap="square" rtlCol="0">
            <a:spAutoFit/>
          </a:bodyPr>
          <a:lstStyle/>
          <a:p>
            <a:pPr algn="ctr"/>
            <a:r>
              <a:rPr lang="fr-FR" dirty="0" smtClean="0"/>
              <a:t>VVER-1200</a:t>
            </a:r>
            <a:endParaRPr lang="en-US" dirty="0"/>
          </a:p>
        </p:txBody>
      </p:sp>
      <p:pic>
        <p:nvPicPr>
          <p:cNvPr id="14" name="Imag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283148" y="632305"/>
            <a:ext cx="2556534" cy="2986885"/>
          </a:xfrm>
          <a:prstGeom prst="rect">
            <a:avLst/>
          </a:prstGeom>
        </p:spPr>
      </p:pic>
      <p:pic>
        <p:nvPicPr>
          <p:cNvPr id="15" name="Imag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49872" y="196712"/>
            <a:ext cx="1336720" cy="544218"/>
          </a:xfrm>
          <a:prstGeom prst="rect">
            <a:avLst/>
          </a:prstGeom>
        </p:spPr>
      </p:pic>
      <p:sp>
        <p:nvSpPr>
          <p:cNvPr id="16" name="ZoneTexte 15"/>
          <p:cNvSpPr txBox="1"/>
          <p:nvPr/>
        </p:nvSpPr>
        <p:spPr>
          <a:xfrm>
            <a:off x="10972800" y="3130857"/>
            <a:ext cx="1219200" cy="461665"/>
          </a:xfrm>
          <a:prstGeom prst="rect">
            <a:avLst/>
          </a:prstGeom>
          <a:noFill/>
        </p:spPr>
        <p:txBody>
          <a:bodyPr wrap="square" rtlCol="0">
            <a:spAutoFit/>
          </a:bodyPr>
          <a:lstStyle/>
          <a:p>
            <a:pPr algn="ctr"/>
            <a:r>
              <a:rPr lang="fr-FR" sz="2400" dirty="0" smtClean="0"/>
              <a:t>EC6</a:t>
            </a:r>
            <a:endParaRPr lang="en-US" sz="2400" dirty="0"/>
          </a:p>
        </p:txBody>
      </p:sp>
    </p:spTree>
    <p:extLst>
      <p:ext uri="{BB962C8B-B14F-4D97-AF65-F5344CB8AC3E}">
        <p14:creationId xmlns:p14="http://schemas.microsoft.com/office/powerpoint/2010/main" val="2386901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pastil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521" y="4556"/>
            <a:ext cx="10336696" cy="685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387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pellet-and-assembly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6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Nuclear-fuel-assemblies_full_size_portra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1328" y="3924300"/>
            <a:ext cx="2020671"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ZoneTexte 1"/>
          <p:cNvSpPr txBox="1">
            <a:spLocks noChangeArrowheads="1"/>
          </p:cNvSpPr>
          <p:nvPr/>
        </p:nvSpPr>
        <p:spPr bwMode="auto">
          <a:xfrm>
            <a:off x="7735354" y="3251728"/>
            <a:ext cx="1456267" cy="461665"/>
          </a:xfrm>
          <a:prstGeom prst="rect">
            <a:avLst/>
          </a:prstGeom>
          <a:solidFill>
            <a:srgbClr val="5984A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2400" dirty="0"/>
              <a:t>Pastille</a:t>
            </a:r>
            <a:endParaRPr lang="en-US" altLang="en-US" sz="2400" dirty="0"/>
          </a:p>
        </p:txBody>
      </p:sp>
      <p:sp>
        <p:nvSpPr>
          <p:cNvPr id="67589" name="ZoneTexte 4"/>
          <p:cNvSpPr txBox="1">
            <a:spLocks noChangeArrowheads="1"/>
          </p:cNvSpPr>
          <p:nvPr/>
        </p:nvSpPr>
        <p:spPr bwMode="auto">
          <a:xfrm>
            <a:off x="144252" y="6396335"/>
            <a:ext cx="4233333" cy="461665"/>
          </a:xfrm>
          <a:prstGeom prst="rect">
            <a:avLst/>
          </a:prstGeom>
          <a:solidFill>
            <a:srgbClr val="65B4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2400" dirty="0"/>
              <a:t>Assemblage de combustible</a:t>
            </a:r>
            <a:endParaRPr lang="en-US" altLang="en-US" sz="2400" dirty="0"/>
          </a:p>
        </p:txBody>
      </p:sp>
      <p:sp>
        <p:nvSpPr>
          <p:cNvPr id="67590" name="ZoneTexte 4"/>
          <p:cNvSpPr txBox="1">
            <a:spLocks noChangeArrowheads="1"/>
          </p:cNvSpPr>
          <p:nvPr/>
        </p:nvSpPr>
        <p:spPr bwMode="auto">
          <a:xfrm>
            <a:off x="3544228" y="199818"/>
            <a:ext cx="3572933" cy="461665"/>
          </a:xfrm>
          <a:prstGeom prst="rect">
            <a:avLst/>
          </a:prstGeom>
          <a:solidFill>
            <a:srgbClr val="65B4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2400" dirty="0"/>
              <a:t>Crayon de combustible</a:t>
            </a:r>
            <a:endParaRPr lang="en-US" altLang="en-US" sz="2400" dirty="0"/>
          </a:p>
        </p:txBody>
      </p:sp>
      <p:cxnSp>
        <p:nvCxnSpPr>
          <p:cNvPr id="3" name="Connecteur droit avec flèche 2"/>
          <p:cNvCxnSpPr/>
          <p:nvPr/>
        </p:nvCxnSpPr>
        <p:spPr>
          <a:xfrm flipH="1">
            <a:off x="3709358" y="586596"/>
            <a:ext cx="172529" cy="53483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flipV="1">
            <a:off x="2935886" y="3847381"/>
            <a:ext cx="963254" cy="2477191"/>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229002"/>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3416715" y="486464"/>
            <a:ext cx="8556624" cy="6070600"/>
            <a:chOff x="1905001" y="546100"/>
            <a:chExt cx="8556624" cy="6070600"/>
          </a:xfrm>
        </p:grpSpPr>
        <p:pic>
          <p:nvPicPr>
            <p:cNvPr id="77826" name="Picture 2" descr="reacteur_anime-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546100"/>
              <a:ext cx="8347075" cy="607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ZoneTexte 1"/>
            <p:cNvSpPr txBox="1">
              <a:spLocks noChangeArrowheads="1"/>
            </p:cNvSpPr>
            <p:nvPr/>
          </p:nvSpPr>
          <p:spPr bwMode="auto">
            <a:xfrm>
              <a:off x="7620000" y="803276"/>
              <a:ext cx="27051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fr-FR" altLang="en-US" sz="1800">
                  <a:latin typeface="Arial Narrow" panose="020B0606020202030204" pitchFamily="34" charset="0"/>
                </a:rPr>
                <a:t>Système de refroidissement du réacteur</a:t>
              </a:r>
              <a:endParaRPr lang="en-US" altLang="en-US" sz="1800">
                <a:latin typeface="Arial Narrow" panose="020B0606020202030204" pitchFamily="34" charset="0"/>
              </a:endParaRPr>
            </a:p>
          </p:txBody>
        </p:sp>
        <p:sp>
          <p:nvSpPr>
            <p:cNvPr id="77828" name="ZoneTexte 3"/>
            <p:cNvSpPr txBox="1">
              <a:spLocks noChangeArrowheads="1"/>
            </p:cNvSpPr>
            <p:nvPr/>
          </p:nvSpPr>
          <p:spPr bwMode="auto">
            <a:xfrm>
              <a:off x="7612064" y="1438275"/>
              <a:ext cx="224313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fr-FR" altLang="en-US" sz="1800">
                  <a:latin typeface="Arial Narrow" panose="020B0606020202030204" pitchFamily="34" charset="0"/>
                </a:rPr>
                <a:t>Système secondaire</a:t>
              </a:r>
              <a:endParaRPr lang="en-US" altLang="en-US" sz="1800">
                <a:latin typeface="Arial Narrow" panose="020B0606020202030204" pitchFamily="34" charset="0"/>
              </a:endParaRPr>
            </a:p>
          </p:txBody>
        </p:sp>
        <p:sp>
          <p:nvSpPr>
            <p:cNvPr id="77829" name="ZoneTexte 4"/>
            <p:cNvSpPr txBox="1">
              <a:spLocks noChangeArrowheads="1"/>
            </p:cNvSpPr>
            <p:nvPr/>
          </p:nvSpPr>
          <p:spPr bwMode="auto">
            <a:xfrm>
              <a:off x="6580189" y="1792289"/>
              <a:ext cx="1273175"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Vapeur   Eau</a:t>
              </a:r>
              <a:endParaRPr lang="en-US" altLang="en-US" sz="1800">
                <a:latin typeface="Arial Narrow" panose="020B0606020202030204" pitchFamily="34" charset="0"/>
              </a:endParaRPr>
            </a:p>
          </p:txBody>
        </p:sp>
        <p:sp>
          <p:nvSpPr>
            <p:cNvPr id="77830" name="ZoneTexte 5"/>
            <p:cNvSpPr txBox="1">
              <a:spLocks noChangeArrowheads="1"/>
            </p:cNvSpPr>
            <p:nvPr/>
          </p:nvSpPr>
          <p:spPr bwMode="auto">
            <a:xfrm>
              <a:off x="9318625" y="3044825"/>
              <a:ext cx="11430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Générateur</a:t>
              </a:r>
              <a:endParaRPr lang="en-US" altLang="en-US" sz="1800">
                <a:latin typeface="Arial Narrow" panose="020B0606020202030204" pitchFamily="34" charset="0"/>
              </a:endParaRPr>
            </a:p>
          </p:txBody>
        </p:sp>
        <p:sp>
          <p:nvSpPr>
            <p:cNvPr id="77831" name="ZoneTexte 6"/>
            <p:cNvSpPr txBox="1">
              <a:spLocks noChangeArrowheads="1"/>
            </p:cNvSpPr>
            <p:nvPr/>
          </p:nvSpPr>
          <p:spPr bwMode="auto">
            <a:xfrm>
              <a:off x="3090863" y="1385888"/>
              <a:ext cx="1143000"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Pressuriseur</a:t>
              </a:r>
              <a:endParaRPr lang="en-US" altLang="en-US" sz="1600">
                <a:latin typeface="Arial Narrow" panose="020B0606020202030204" pitchFamily="34" charset="0"/>
              </a:endParaRPr>
            </a:p>
          </p:txBody>
        </p:sp>
        <p:sp>
          <p:nvSpPr>
            <p:cNvPr id="77832" name="ZoneTexte 7"/>
            <p:cNvSpPr txBox="1">
              <a:spLocks noChangeArrowheads="1"/>
            </p:cNvSpPr>
            <p:nvPr/>
          </p:nvSpPr>
          <p:spPr bwMode="auto">
            <a:xfrm>
              <a:off x="4198939" y="1131888"/>
              <a:ext cx="833437" cy="430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fr-FR" altLang="en-US" sz="1400">
                  <a:latin typeface="Arial Narrow" panose="020B0606020202030204" pitchFamily="34" charset="0"/>
                </a:rPr>
                <a:t>Générateur</a:t>
              </a:r>
            </a:p>
            <a:p>
              <a:pPr algn="r" eaLnBrk="1" hangingPunct="1">
                <a:spcBef>
                  <a:spcPct val="0"/>
                </a:spcBef>
                <a:buFontTx/>
                <a:buNone/>
              </a:pPr>
              <a:r>
                <a:rPr lang="fr-FR" altLang="en-US" sz="1400">
                  <a:latin typeface="Arial Narrow" panose="020B0606020202030204" pitchFamily="34" charset="0"/>
                </a:rPr>
                <a:t>de vapeur</a:t>
              </a:r>
              <a:endParaRPr lang="en-US" altLang="en-US" sz="1400">
                <a:latin typeface="Arial Narrow" panose="020B0606020202030204" pitchFamily="34" charset="0"/>
              </a:endParaRPr>
            </a:p>
          </p:txBody>
        </p:sp>
        <p:sp>
          <p:nvSpPr>
            <p:cNvPr id="77833" name="ZoneTexte 8"/>
            <p:cNvSpPr txBox="1">
              <a:spLocks noChangeArrowheads="1"/>
            </p:cNvSpPr>
            <p:nvPr/>
          </p:nvSpPr>
          <p:spPr bwMode="auto">
            <a:xfrm>
              <a:off x="3294063" y="2152651"/>
              <a:ext cx="1143000" cy="606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400">
                  <a:latin typeface="Arial Narrow" panose="020B0606020202030204" pitchFamily="34" charset="0"/>
                </a:rPr>
                <a:t>Mécanisme barres de contrôle</a:t>
              </a:r>
              <a:endParaRPr lang="en-US" altLang="en-US" sz="1800">
                <a:latin typeface="Arial Narrow" panose="020B0606020202030204" pitchFamily="34" charset="0"/>
              </a:endParaRPr>
            </a:p>
          </p:txBody>
        </p:sp>
        <p:sp>
          <p:nvSpPr>
            <p:cNvPr id="77834" name="ZoneTexte 9"/>
            <p:cNvSpPr txBox="1">
              <a:spLocks noChangeArrowheads="1"/>
            </p:cNvSpPr>
            <p:nvPr/>
          </p:nvSpPr>
          <p:spPr bwMode="auto">
            <a:xfrm>
              <a:off x="2720976" y="2824164"/>
              <a:ext cx="919163" cy="492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Pompe primaire</a:t>
              </a:r>
              <a:endParaRPr lang="en-US" altLang="en-US" sz="1600">
                <a:latin typeface="Arial Narrow" panose="020B0606020202030204" pitchFamily="34" charset="0"/>
              </a:endParaRPr>
            </a:p>
          </p:txBody>
        </p:sp>
        <p:sp>
          <p:nvSpPr>
            <p:cNvPr id="77835" name="ZoneTexte 10"/>
            <p:cNvSpPr txBox="1">
              <a:spLocks noChangeArrowheads="1"/>
            </p:cNvSpPr>
            <p:nvPr/>
          </p:nvSpPr>
          <p:spPr bwMode="auto">
            <a:xfrm>
              <a:off x="4757739" y="4408489"/>
              <a:ext cx="676275" cy="492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fr-FR" altLang="en-US" sz="1600">
                  <a:latin typeface="Arial Narrow" panose="020B0606020202030204" pitchFamily="34" charset="0"/>
                </a:rPr>
                <a:t>Cœur du réacteur</a:t>
              </a:r>
              <a:endParaRPr lang="en-US" altLang="en-US" sz="1600">
                <a:latin typeface="Arial Narrow" panose="020B0606020202030204" pitchFamily="34" charset="0"/>
              </a:endParaRPr>
            </a:p>
          </p:txBody>
        </p:sp>
        <p:sp>
          <p:nvSpPr>
            <p:cNvPr id="77836" name="ZoneTexte 11"/>
            <p:cNvSpPr txBox="1">
              <a:spLocks noChangeArrowheads="1"/>
            </p:cNvSpPr>
            <p:nvPr/>
          </p:nvSpPr>
          <p:spPr bwMode="auto">
            <a:xfrm>
              <a:off x="4665663" y="4981575"/>
              <a:ext cx="773112"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fr-FR" altLang="en-US" sz="1600">
                  <a:latin typeface="Arial Narrow" panose="020B0606020202030204" pitchFamily="34" charset="0"/>
                </a:rPr>
                <a:t>Cuve</a:t>
              </a:r>
              <a:endParaRPr lang="en-US" altLang="en-US" sz="1600">
                <a:latin typeface="Arial Narrow" panose="020B0606020202030204" pitchFamily="34" charset="0"/>
              </a:endParaRPr>
            </a:p>
          </p:txBody>
        </p:sp>
        <p:sp>
          <p:nvSpPr>
            <p:cNvPr id="77837" name="ZoneTexte 12"/>
            <p:cNvSpPr txBox="1">
              <a:spLocks noChangeArrowheads="1"/>
            </p:cNvSpPr>
            <p:nvPr/>
          </p:nvSpPr>
          <p:spPr bwMode="auto">
            <a:xfrm>
              <a:off x="6484939" y="5845176"/>
              <a:ext cx="1030287"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Préchauffage</a:t>
              </a:r>
              <a:endParaRPr lang="en-US" altLang="en-US" sz="1600">
                <a:latin typeface="Arial Narrow" panose="020B0606020202030204" pitchFamily="34" charset="0"/>
              </a:endParaRPr>
            </a:p>
          </p:txBody>
        </p:sp>
        <p:sp>
          <p:nvSpPr>
            <p:cNvPr id="77838" name="ZoneTexte 13"/>
            <p:cNvSpPr txBox="1">
              <a:spLocks noChangeArrowheads="1"/>
            </p:cNvSpPr>
            <p:nvPr/>
          </p:nvSpPr>
          <p:spPr bwMode="auto">
            <a:xfrm>
              <a:off x="7858125" y="5481639"/>
              <a:ext cx="1200150" cy="492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Eau de refroidissement</a:t>
              </a:r>
              <a:endParaRPr lang="en-US" altLang="en-US" sz="1800">
                <a:latin typeface="Arial Narrow" panose="020B0606020202030204" pitchFamily="34" charset="0"/>
              </a:endParaRPr>
            </a:p>
          </p:txBody>
        </p:sp>
        <p:sp>
          <p:nvSpPr>
            <p:cNvPr id="77839" name="ZoneTexte 14"/>
            <p:cNvSpPr txBox="1">
              <a:spLocks noChangeArrowheads="1"/>
            </p:cNvSpPr>
            <p:nvPr/>
          </p:nvSpPr>
          <p:spPr bwMode="auto">
            <a:xfrm>
              <a:off x="9118600" y="4389438"/>
              <a:ext cx="1143000"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Condenseur</a:t>
              </a:r>
              <a:endParaRPr lang="en-US" altLang="en-US" sz="1600">
                <a:latin typeface="Arial Narrow" panose="020B0606020202030204" pitchFamily="34" charset="0"/>
              </a:endParaRPr>
            </a:p>
          </p:txBody>
        </p:sp>
        <p:cxnSp>
          <p:nvCxnSpPr>
            <p:cNvPr id="16" name="Connecteur droit 15"/>
            <p:cNvCxnSpPr/>
            <p:nvPr/>
          </p:nvCxnSpPr>
          <p:spPr>
            <a:xfrm>
              <a:off x="4367214" y="1562100"/>
              <a:ext cx="6429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7841" name="ZoneTexte 18"/>
            <p:cNvSpPr txBox="1">
              <a:spLocks noChangeArrowheads="1"/>
            </p:cNvSpPr>
            <p:nvPr/>
          </p:nvSpPr>
          <p:spPr bwMode="auto">
            <a:xfrm>
              <a:off x="6704013" y="4672014"/>
              <a:ext cx="908050" cy="471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600">
                  <a:latin typeface="Arial Narrow" panose="020B0606020202030204" pitchFamily="34" charset="0"/>
                </a:rPr>
                <a:t>Pompe </a:t>
              </a:r>
              <a:endParaRPr lang="en-US" altLang="en-US" sz="1800">
                <a:latin typeface="Arial Narrow" panose="020B0606020202030204" pitchFamily="34" charset="0"/>
              </a:endParaRPr>
            </a:p>
          </p:txBody>
        </p:sp>
        <p:sp>
          <p:nvSpPr>
            <p:cNvPr id="18" name="Ellipse 17"/>
            <p:cNvSpPr/>
            <p:nvPr/>
          </p:nvSpPr>
          <p:spPr>
            <a:xfrm>
              <a:off x="4367213" y="1109664"/>
              <a:ext cx="177800" cy="460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0" name="Picture 2" descr="_67055379_pressurecooker_sp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19" y="3637722"/>
            <a:ext cx="3605071" cy="2027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6"/>
          <p:cNvGrpSpPr/>
          <p:nvPr/>
        </p:nvGrpSpPr>
        <p:grpSpPr>
          <a:xfrm>
            <a:off x="596349" y="993913"/>
            <a:ext cx="3432311" cy="1245705"/>
            <a:chOff x="596349" y="993913"/>
            <a:chExt cx="3432311" cy="1245705"/>
          </a:xfrm>
        </p:grpSpPr>
        <p:sp>
          <p:nvSpPr>
            <p:cNvPr id="3" name="ZoneTexte 2"/>
            <p:cNvSpPr txBox="1"/>
            <p:nvPr/>
          </p:nvSpPr>
          <p:spPr>
            <a:xfrm>
              <a:off x="596349" y="993913"/>
              <a:ext cx="2504660" cy="954107"/>
            </a:xfrm>
            <a:prstGeom prst="rect">
              <a:avLst/>
            </a:prstGeom>
            <a:noFill/>
          </p:spPr>
          <p:txBody>
            <a:bodyPr wrap="square" rtlCol="0">
              <a:spAutoFit/>
            </a:bodyPr>
            <a:lstStyle/>
            <a:p>
              <a:pPr algn="ctr"/>
              <a:r>
                <a:rPr lang="fr-FR" sz="2800" dirty="0" smtClean="0"/>
                <a:t>2 enceintes de confinement</a:t>
              </a:r>
              <a:endParaRPr lang="en-US" sz="2800" dirty="0"/>
            </a:p>
          </p:txBody>
        </p:sp>
        <p:cxnSp>
          <p:nvCxnSpPr>
            <p:cNvPr id="5" name="Connecteur droit avec flèche 4"/>
            <p:cNvCxnSpPr/>
            <p:nvPr/>
          </p:nvCxnSpPr>
          <p:spPr>
            <a:xfrm>
              <a:off x="2882348" y="1510748"/>
              <a:ext cx="954156" cy="139148"/>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a:off x="2842591" y="1490870"/>
              <a:ext cx="1186069" cy="748748"/>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550056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6156" r="7596"/>
          <a:stretch/>
        </p:blipFill>
        <p:spPr>
          <a:xfrm>
            <a:off x="7741919" y="-16655"/>
            <a:ext cx="4450081" cy="6858000"/>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2953" y="0"/>
            <a:ext cx="3432789" cy="6858000"/>
          </a:xfrm>
          <a:prstGeom prst="rect">
            <a:avLst/>
          </a:prstGeom>
        </p:spPr>
      </p:pic>
      <p:pic>
        <p:nvPicPr>
          <p:cNvPr id="6" name="Image 5"/>
          <p:cNvPicPr>
            <a:picLocks noChangeAspect="1"/>
          </p:cNvPicPr>
          <p:nvPr/>
        </p:nvPicPr>
        <p:blipFill rotWithShape="1">
          <a:blip r:embed="rId5">
            <a:extLst>
              <a:ext uri="{28A0092B-C50C-407E-A947-70E740481C1C}">
                <a14:useLocalDpi xmlns:a14="http://schemas.microsoft.com/office/drawing/2010/main" val="0"/>
              </a:ext>
            </a:extLst>
          </a:blip>
          <a:srcRect l="42661"/>
          <a:stretch/>
        </p:blipFill>
        <p:spPr>
          <a:xfrm>
            <a:off x="5852044" y="0"/>
            <a:ext cx="1796596" cy="6266543"/>
          </a:xfrm>
          <a:prstGeom prst="rect">
            <a:avLst/>
          </a:prstGeom>
        </p:spPr>
      </p:pic>
      <p:pic>
        <p:nvPicPr>
          <p:cNvPr id="7" name="Imag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735" y="1675027"/>
            <a:ext cx="1959891" cy="4037847"/>
          </a:xfrm>
          <a:prstGeom prst="rect">
            <a:avLst/>
          </a:prstGeom>
        </p:spPr>
      </p:pic>
      <p:pic>
        <p:nvPicPr>
          <p:cNvPr id="8" name="Imag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53762" y="5915156"/>
            <a:ext cx="1835217" cy="485199"/>
          </a:xfrm>
          <a:prstGeom prst="rect">
            <a:avLst/>
          </a:prstGeom>
        </p:spPr>
      </p:pic>
      <p:pic>
        <p:nvPicPr>
          <p:cNvPr id="9"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93016" y="6332739"/>
            <a:ext cx="1973943" cy="424398"/>
          </a:xfrm>
          <a:prstGeom prst="rect">
            <a:avLst/>
          </a:prstGeom>
        </p:spPr>
      </p:pic>
      <p:pic>
        <p:nvPicPr>
          <p:cNvPr id="10" name="Imag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2213" y="5775946"/>
            <a:ext cx="827448" cy="981191"/>
          </a:xfrm>
          <a:prstGeom prst="rect">
            <a:avLst/>
          </a:prstGeom>
        </p:spPr>
      </p:pic>
      <p:pic>
        <p:nvPicPr>
          <p:cNvPr id="11" name="Imag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86069" y="5923668"/>
            <a:ext cx="1492785" cy="685749"/>
          </a:xfrm>
          <a:prstGeom prst="rect">
            <a:avLst/>
          </a:prstGeom>
        </p:spPr>
      </p:pic>
      <p:sp>
        <p:nvSpPr>
          <p:cNvPr id="13" name="ZoneTexte 12"/>
          <p:cNvSpPr txBox="1"/>
          <p:nvPr/>
        </p:nvSpPr>
        <p:spPr>
          <a:xfrm>
            <a:off x="10152374" y="196807"/>
            <a:ext cx="1872803" cy="369332"/>
          </a:xfrm>
          <a:prstGeom prst="rect">
            <a:avLst/>
          </a:prstGeom>
          <a:noFill/>
        </p:spPr>
        <p:txBody>
          <a:bodyPr wrap="square" rtlCol="0">
            <a:spAutoFit/>
          </a:bodyPr>
          <a:lstStyle/>
          <a:p>
            <a:pPr algn="ctr"/>
            <a:endParaRPr lang="en-US" dirty="0"/>
          </a:p>
        </p:txBody>
      </p:sp>
      <p:sp>
        <p:nvSpPr>
          <p:cNvPr id="12" name="ZoneTexte 11"/>
          <p:cNvSpPr txBox="1"/>
          <p:nvPr/>
        </p:nvSpPr>
        <p:spPr>
          <a:xfrm>
            <a:off x="143023" y="105367"/>
            <a:ext cx="2265826" cy="1569660"/>
          </a:xfrm>
          <a:prstGeom prst="rect">
            <a:avLst/>
          </a:prstGeom>
          <a:noFill/>
        </p:spPr>
        <p:txBody>
          <a:bodyPr wrap="square" rtlCol="0">
            <a:spAutoFit/>
          </a:bodyPr>
          <a:lstStyle/>
          <a:p>
            <a:pPr algn="ctr"/>
            <a:r>
              <a:rPr lang="fr-FR" sz="3200" dirty="0" smtClean="0"/>
              <a:t>Petits Réacteurs Modulaires</a:t>
            </a:r>
            <a:endParaRPr lang="en-US" sz="3200" dirty="0"/>
          </a:p>
        </p:txBody>
      </p:sp>
    </p:spTree>
    <p:extLst>
      <p:ext uri="{BB962C8B-B14F-4D97-AF65-F5344CB8AC3E}">
        <p14:creationId xmlns:p14="http://schemas.microsoft.com/office/powerpoint/2010/main" val="4245922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591875" y="890316"/>
            <a:ext cx="7497091" cy="5967684"/>
          </a:xfrm>
          <a:prstGeom prst="rect">
            <a:avLst/>
          </a:prstGeom>
        </p:spPr>
      </p:pic>
      <p:sp>
        <p:nvSpPr>
          <p:cNvPr id="6" name="ZoneTexte 5"/>
          <p:cNvSpPr txBox="1"/>
          <p:nvPr/>
        </p:nvSpPr>
        <p:spPr>
          <a:xfrm>
            <a:off x="650929" y="305541"/>
            <a:ext cx="3611105" cy="584775"/>
          </a:xfrm>
          <a:prstGeom prst="rect">
            <a:avLst/>
          </a:prstGeom>
          <a:noFill/>
        </p:spPr>
        <p:txBody>
          <a:bodyPr wrap="square" rtlCol="0">
            <a:spAutoFit/>
          </a:bodyPr>
          <a:lstStyle/>
          <a:p>
            <a:pPr algn="ctr"/>
            <a:r>
              <a:rPr lang="fr-FR" sz="3200" dirty="0" smtClean="0"/>
              <a:t>La Fusion : ITER</a:t>
            </a:r>
            <a:endParaRPr lang="en-US" sz="3200" dirty="0"/>
          </a:p>
        </p:txBody>
      </p:sp>
    </p:spTree>
    <p:extLst>
      <p:ext uri="{BB962C8B-B14F-4D97-AF65-F5344CB8AC3E}">
        <p14:creationId xmlns:p14="http://schemas.microsoft.com/office/powerpoint/2010/main" val="2413858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0"/>
            <a:ext cx="6183086" cy="1227525"/>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2061" y="1042586"/>
            <a:ext cx="3010475" cy="2739531"/>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2412" y="3891251"/>
            <a:ext cx="2905276" cy="2905276"/>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2061" y="3891251"/>
            <a:ext cx="3010475" cy="2890055"/>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6170" y="1038295"/>
            <a:ext cx="2713015" cy="2719798"/>
          </a:xfrm>
          <a:prstGeom prst="rect">
            <a:avLst/>
          </a:prstGeom>
        </p:spPr>
      </p:pic>
      <p:pic>
        <p:nvPicPr>
          <p:cNvPr id="10" name="Imag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9170" y="3967945"/>
            <a:ext cx="3023944" cy="2736669"/>
          </a:xfrm>
          <a:prstGeom prst="rect">
            <a:avLst/>
          </a:prstGeom>
        </p:spPr>
      </p:pic>
      <p:pic>
        <p:nvPicPr>
          <p:cNvPr id="11" name="Imag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45412" y="1145924"/>
            <a:ext cx="3647007" cy="2612169"/>
          </a:xfrm>
          <a:prstGeom prst="rect">
            <a:avLst/>
          </a:prstGeom>
        </p:spPr>
      </p:pic>
      <p:sp>
        <p:nvSpPr>
          <p:cNvPr id="14" name="ZoneTexte 13"/>
          <p:cNvSpPr txBox="1"/>
          <p:nvPr/>
        </p:nvSpPr>
        <p:spPr>
          <a:xfrm>
            <a:off x="9114971" y="0"/>
            <a:ext cx="3077029" cy="369332"/>
          </a:xfrm>
          <a:prstGeom prst="rect">
            <a:avLst/>
          </a:prstGeom>
          <a:noFill/>
        </p:spPr>
        <p:txBody>
          <a:bodyPr wrap="square" rtlCol="0">
            <a:spAutoFit/>
          </a:bodyPr>
          <a:lstStyle/>
          <a:p>
            <a:r>
              <a:rPr lang="fr-FR" dirty="0" smtClean="0"/>
              <a:t>Sources : </a:t>
            </a:r>
            <a:r>
              <a:rPr lang="fr-FR" dirty="0" smtClean="0">
                <a:hlinkClick r:id="rId10"/>
              </a:rPr>
              <a:t>gen-4.org</a:t>
            </a:r>
            <a:r>
              <a:rPr lang="fr-FR" dirty="0" smtClean="0"/>
              <a:t>, </a:t>
            </a:r>
            <a:r>
              <a:rPr lang="fr-FR" dirty="0" err="1" smtClean="0">
                <a:hlinkClick r:id="rId11"/>
              </a:rPr>
              <a:t>wikipédia</a:t>
            </a:r>
            <a:endParaRPr lang="en-US" dirty="0"/>
          </a:p>
        </p:txBody>
      </p:sp>
    </p:spTree>
    <p:extLst>
      <p:ext uri="{BB962C8B-B14F-4D97-AF65-F5344CB8AC3E}">
        <p14:creationId xmlns:p14="http://schemas.microsoft.com/office/powerpoint/2010/main" val="494561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943" y="0"/>
            <a:ext cx="10276114" cy="6850743"/>
          </a:xfrm>
          <a:prstGeom prst="rect">
            <a:avLst/>
          </a:prstGeom>
        </p:spPr>
      </p:pic>
    </p:spTree>
    <p:extLst>
      <p:ext uri="{BB962C8B-B14F-4D97-AF65-F5344CB8AC3E}">
        <p14:creationId xmlns:p14="http://schemas.microsoft.com/office/powerpoint/2010/main" val="698598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13571" t="13709" r="4498" b="27324"/>
          <a:stretch/>
        </p:blipFill>
        <p:spPr>
          <a:xfrm>
            <a:off x="4245735" y="50210"/>
            <a:ext cx="7946265" cy="4043966"/>
          </a:xfrm>
          <a:prstGeom prst="rect">
            <a:avLst/>
          </a:prstGeom>
        </p:spPr>
      </p:pic>
      <p:pic>
        <p:nvPicPr>
          <p:cNvPr id="4" name="Image 3"/>
          <p:cNvPicPr>
            <a:picLocks noChangeAspect="1"/>
          </p:cNvPicPr>
          <p:nvPr/>
        </p:nvPicPr>
        <p:blipFill rotWithShape="1">
          <a:blip r:embed="rId4" cstate="print">
            <a:extLst>
              <a:ext uri="{28A0092B-C50C-407E-A947-70E740481C1C}">
                <a14:useLocalDpi xmlns:a14="http://schemas.microsoft.com/office/drawing/2010/main" val="0"/>
              </a:ext>
            </a:extLst>
          </a:blip>
          <a:srcRect l="17693" t="11079" r="26810" b="4976"/>
          <a:stretch/>
        </p:blipFill>
        <p:spPr>
          <a:xfrm>
            <a:off x="3775991" y="3123126"/>
            <a:ext cx="3492567" cy="3734874"/>
          </a:xfrm>
          <a:prstGeom prst="rect">
            <a:avLst/>
          </a:prstGeom>
        </p:spPr>
      </p:pic>
      <p:pic>
        <p:nvPicPr>
          <p:cNvPr id="5" name="Imag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141052"/>
            <a:ext cx="3622597" cy="2716948"/>
          </a:xfrm>
          <a:prstGeom prst="rect">
            <a:avLst/>
          </a:prstGeom>
        </p:spPr>
      </p:pic>
      <p:pic>
        <p:nvPicPr>
          <p:cNvPr id="2050" name="Picture 2" descr="Astrid">
            <a:hlinkClick r:id="rId6" tooltip="Astrid"/>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0408" y="698414"/>
            <a:ext cx="3222189" cy="3216661"/>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1"/>
          <p:cNvSpPr txBox="1">
            <a:spLocks/>
          </p:cNvSpPr>
          <p:nvPr/>
        </p:nvSpPr>
        <p:spPr>
          <a:xfrm>
            <a:off x="852714" y="162489"/>
            <a:ext cx="3765006" cy="53592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smtClean="0">
                <a:solidFill>
                  <a:srgbClr val="000000"/>
                </a:solidFill>
                <a:latin typeface="Calibri" panose="020F0502020204030204" pitchFamily="34" charset="0"/>
                <a:ea typeface="+mn-ea"/>
                <a:cs typeface="+mn-cs"/>
              </a:rPr>
              <a:t>La France : ASTRID</a:t>
            </a:r>
            <a:endParaRPr lang="en-US" sz="7200" dirty="0"/>
          </a:p>
        </p:txBody>
      </p:sp>
    </p:spTree>
    <p:extLst>
      <p:ext uri="{BB962C8B-B14F-4D97-AF65-F5344CB8AC3E}">
        <p14:creationId xmlns:p14="http://schemas.microsoft.com/office/powerpoint/2010/main" val="34098341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1427" y="-647"/>
            <a:ext cx="9556779" cy="6858647"/>
          </a:xfrm>
          <a:prstGeom prst="rect">
            <a:avLst/>
          </a:prstGeom>
        </p:spPr>
      </p:pic>
      <p:cxnSp>
        <p:nvCxnSpPr>
          <p:cNvPr id="5" name="Connecteur droit 4"/>
          <p:cNvCxnSpPr/>
          <p:nvPr/>
        </p:nvCxnSpPr>
        <p:spPr>
          <a:xfrm>
            <a:off x="8346418" y="1176985"/>
            <a:ext cx="1222375" cy="10666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flipH="1">
            <a:off x="8346418" y="1176985"/>
            <a:ext cx="1222375" cy="10666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8286092" y="2461545"/>
            <a:ext cx="1343025" cy="523220"/>
          </a:xfrm>
          <a:prstGeom prst="rect">
            <a:avLst/>
          </a:prstGeom>
          <a:noFill/>
        </p:spPr>
        <p:txBody>
          <a:bodyPr wrap="square" rtlCol="0">
            <a:spAutoFit/>
          </a:bodyPr>
          <a:lstStyle/>
          <a:p>
            <a:pPr algn="ctr"/>
            <a:r>
              <a:rPr lang="fr-FR" sz="2800" b="1" dirty="0" smtClean="0">
                <a:solidFill>
                  <a:srgbClr val="FF0000"/>
                </a:solidFill>
              </a:rPr>
              <a:t>Coût</a:t>
            </a:r>
            <a:endParaRPr lang="en-US" sz="2800" b="1" dirty="0">
              <a:solidFill>
                <a:srgbClr val="FF0000"/>
              </a:solidFill>
            </a:endParaRPr>
          </a:p>
        </p:txBody>
      </p:sp>
    </p:spTree>
    <p:extLst>
      <p:ext uri="{BB962C8B-B14F-4D97-AF65-F5344CB8AC3E}">
        <p14:creationId xmlns:p14="http://schemas.microsoft.com/office/powerpoint/2010/main" val="128538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3317815" y="1018156"/>
            <a:ext cx="5372100" cy="4864100"/>
          </a:xfrm>
          <a:prstGeom prst="rect">
            <a:avLst/>
          </a:prstGeom>
          <a:gradFill flip="none" rotWithShape="1">
            <a:gsLst>
              <a:gs pos="0">
                <a:srgbClr val="FF0000"/>
              </a:gs>
              <a:gs pos="52000">
                <a:srgbClr val="FFFF00"/>
              </a:gs>
              <a:gs pos="100000">
                <a:srgbClr val="00FF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e 17"/>
          <p:cNvGrpSpPr/>
          <p:nvPr/>
        </p:nvGrpSpPr>
        <p:grpSpPr>
          <a:xfrm>
            <a:off x="2732136" y="859406"/>
            <a:ext cx="744525" cy="5143500"/>
            <a:chOff x="2732136" y="859406"/>
            <a:chExt cx="744525" cy="5143500"/>
          </a:xfrm>
        </p:grpSpPr>
        <p:sp>
          <p:nvSpPr>
            <p:cNvPr id="4" name="Flèche vers le haut 3"/>
            <p:cNvSpPr/>
            <p:nvPr/>
          </p:nvSpPr>
          <p:spPr>
            <a:xfrm>
              <a:off x="3189790" y="859406"/>
              <a:ext cx="286871" cy="51435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p:cNvSpPr txBox="1"/>
            <p:nvPr/>
          </p:nvSpPr>
          <p:spPr>
            <a:xfrm rot="16200000">
              <a:off x="2317510" y="3310921"/>
              <a:ext cx="1290918" cy="461665"/>
            </a:xfrm>
            <a:prstGeom prst="rect">
              <a:avLst/>
            </a:prstGeom>
            <a:noFill/>
          </p:spPr>
          <p:txBody>
            <a:bodyPr wrap="square" rtlCol="0">
              <a:spAutoFit/>
            </a:bodyPr>
            <a:lstStyle/>
            <a:p>
              <a:pPr algn="ctr"/>
              <a:r>
                <a:rPr lang="fr-FR" sz="2400" dirty="0" smtClean="0"/>
                <a:t>Coût</a:t>
              </a:r>
              <a:endParaRPr lang="en-US" sz="2400" dirty="0"/>
            </a:p>
          </p:txBody>
        </p:sp>
      </p:grpSp>
      <p:grpSp>
        <p:nvGrpSpPr>
          <p:cNvPr id="7" name="Groupe 6"/>
          <p:cNvGrpSpPr/>
          <p:nvPr/>
        </p:nvGrpSpPr>
        <p:grpSpPr>
          <a:xfrm>
            <a:off x="7688289" y="4809877"/>
            <a:ext cx="918782" cy="925505"/>
            <a:chOff x="1378424" y="4244454"/>
            <a:chExt cx="1514902" cy="1542197"/>
          </a:xfrm>
        </p:grpSpPr>
        <p:sp>
          <p:nvSpPr>
            <p:cNvPr id="8" name="Ellipse 7"/>
            <p:cNvSpPr/>
            <p:nvPr/>
          </p:nvSpPr>
          <p:spPr>
            <a:xfrm>
              <a:off x="1378424" y="4244454"/>
              <a:ext cx="1514902" cy="1542197"/>
            </a:xfrm>
            <a:prstGeom prst="ellipse">
              <a:avLst/>
            </a:prstGeom>
            <a:solidFill>
              <a:srgbClr val="00FF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1713860" y="46088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2271072" y="46088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Arc 10"/>
            <p:cNvSpPr/>
            <p:nvPr/>
          </p:nvSpPr>
          <p:spPr>
            <a:xfrm rot="7853607">
              <a:off x="1574800" y="4318002"/>
              <a:ext cx="1066800" cy="1168400"/>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12" name="Groupe 11"/>
          <p:cNvGrpSpPr/>
          <p:nvPr/>
        </p:nvGrpSpPr>
        <p:grpSpPr>
          <a:xfrm>
            <a:off x="3540211" y="1150464"/>
            <a:ext cx="918782" cy="1271205"/>
            <a:chOff x="6788624" y="4269854"/>
            <a:chExt cx="1514902" cy="2118248"/>
          </a:xfrm>
        </p:grpSpPr>
        <p:sp>
          <p:nvSpPr>
            <p:cNvPr id="13" name="Ellipse 12"/>
            <p:cNvSpPr/>
            <p:nvPr/>
          </p:nvSpPr>
          <p:spPr>
            <a:xfrm>
              <a:off x="6788624" y="4269854"/>
              <a:ext cx="1514902" cy="1542197"/>
            </a:xfrm>
            <a:prstGeom prst="ellipse">
              <a:avLst/>
            </a:pr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7124060" y="46342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7681272" y="46342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Arc 15"/>
            <p:cNvSpPr/>
            <p:nvPr/>
          </p:nvSpPr>
          <p:spPr>
            <a:xfrm rot="18709808">
              <a:off x="7061201" y="5270502"/>
              <a:ext cx="1066800" cy="1168400"/>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cxnSp>
        <p:nvCxnSpPr>
          <p:cNvPr id="21" name="Connecteur droit 20"/>
          <p:cNvCxnSpPr/>
          <p:nvPr/>
        </p:nvCxnSpPr>
        <p:spPr>
          <a:xfrm flipV="1">
            <a:off x="3726612" y="1656271"/>
            <a:ext cx="4968815" cy="3950898"/>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grpSp>
        <p:nvGrpSpPr>
          <p:cNvPr id="20" name="Groupe 19"/>
          <p:cNvGrpSpPr/>
          <p:nvPr/>
        </p:nvGrpSpPr>
        <p:grpSpPr>
          <a:xfrm>
            <a:off x="3263840" y="5781030"/>
            <a:ext cx="5560695" cy="711788"/>
            <a:chOff x="3263840" y="5781030"/>
            <a:chExt cx="5560695" cy="711788"/>
          </a:xfrm>
        </p:grpSpPr>
        <p:sp>
          <p:nvSpPr>
            <p:cNvPr id="5" name="ZoneTexte 4"/>
            <p:cNvSpPr txBox="1"/>
            <p:nvPr/>
          </p:nvSpPr>
          <p:spPr>
            <a:xfrm>
              <a:off x="5435673" y="6031153"/>
              <a:ext cx="1290918" cy="461665"/>
            </a:xfrm>
            <a:prstGeom prst="rect">
              <a:avLst/>
            </a:prstGeom>
            <a:noFill/>
          </p:spPr>
          <p:txBody>
            <a:bodyPr wrap="square" rtlCol="0">
              <a:spAutoFit/>
            </a:bodyPr>
            <a:lstStyle/>
            <a:p>
              <a:pPr algn="ctr"/>
              <a:r>
                <a:rPr lang="fr-FR" sz="2400" dirty="0" smtClean="0"/>
                <a:t>Valeur</a:t>
              </a:r>
              <a:endParaRPr lang="en-US" sz="2400" dirty="0"/>
            </a:p>
          </p:txBody>
        </p:sp>
        <p:sp>
          <p:nvSpPr>
            <p:cNvPr id="3" name="Flèche droite 2"/>
            <p:cNvSpPr/>
            <p:nvPr/>
          </p:nvSpPr>
          <p:spPr>
            <a:xfrm>
              <a:off x="3263840" y="5781030"/>
              <a:ext cx="5560695" cy="294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à coins arrondis 1"/>
          <p:cNvSpPr/>
          <p:nvPr/>
        </p:nvSpPr>
        <p:spPr>
          <a:xfrm rot="19336440">
            <a:off x="7366360" y="1566363"/>
            <a:ext cx="1041400" cy="55765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RNR</a:t>
            </a:r>
          </a:p>
          <a:p>
            <a:pPr algn="ctr"/>
            <a:r>
              <a:rPr lang="fr-FR" dirty="0" smtClean="0">
                <a:solidFill>
                  <a:schemeClr val="tx1"/>
                </a:solidFill>
              </a:rPr>
              <a:t>Sodium</a:t>
            </a:r>
            <a:endParaRPr lang="en-US" dirty="0">
              <a:solidFill>
                <a:schemeClr val="tx1"/>
              </a:solidFill>
            </a:endParaRPr>
          </a:p>
        </p:txBody>
      </p:sp>
      <p:sp>
        <p:nvSpPr>
          <p:cNvPr id="34" name="Rectangle à coins arrondis 33"/>
          <p:cNvSpPr/>
          <p:nvPr/>
        </p:nvSpPr>
        <p:spPr>
          <a:xfrm rot="19336440">
            <a:off x="6242248" y="2357884"/>
            <a:ext cx="1303956" cy="55765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Génération 3 (EPR)</a:t>
            </a:r>
            <a:endParaRPr lang="en-US" dirty="0">
              <a:solidFill>
                <a:schemeClr val="tx1"/>
              </a:solidFill>
            </a:endParaRPr>
          </a:p>
        </p:txBody>
      </p:sp>
      <p:sp>
        <p:nvSpPr>
          <p:cNvPr id="35" name="Rectangle à coins arrondis 34"/>
          <p:cNvSpPr/>
          <p:nvPr/>
        </p:nvSpPr>
        <p:spPr>
          <a:xfrm rot="19336440">
            <a:off x="5166795" y="3183088"/>
            <a:ext cx="1289195" cy="55765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Génération 2</a:t>
            </a:r>
            <a:endParaRPr lang="en-US" dirty="0">
              <a:solidFill>
                <a:schemeClr val="tx1"/>
              </a:solidFill>
            </a:endParaRPr>
          </a:p>
        </p:txBody>
      </p:sp>
      <p:sp>
        <p:nvSpPr>
          <p:cNvPr id="36" name="Rectangle à coins arrondis 35"/>
          <p:cNvSpPr/>
          <p:nvPr/>
        </p:nvSpPr>
        <p:spPr>
          <a:xfrm rot="19336440">
            <a:off x="3649248" y="4226688"/>
            <a:ext cx="1765274" cy="54295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Petits réacteurs modulaires</a:t>
            </a:r>
            <a:endParaRPr lang="en-US" dirty="0">
              <a:solidFill>
                <a:schemeClr val="tx1"/>
              </a:solidFill>
            </a:endParaRPr>
          </a:p>
        </p:txBody>
      </p:sp>
      <p:sp>
        <p:nvSpPr>
          <p:cNvPr id="37" name="Rectangle à coins arrondis 36"/>
          <p:cNvSpPr/>
          <p:nvPr/>
        </p:nvSpPr>
        <p:spPr>
          <a:xfrm>
            <a:off x="3601803" y="723529"/>
            <a:ext cx="728897" cy="35597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ITER</a:t>
            </a:r>
            <a:endParaRPr lang="en-US" dirty="0">
              <a:solidFill>
                <a:schemeClr val="tx1"/>
              </a:solidFill>
            </a:endParaRPr>
          </a:p>
        </p:txBody>
      </p:sp>
      <p:pic>
        <p:nvPicPr>
          <p:cNvPr id="41" name="Imag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2616" y="3293983"/>
            <a:ext cx="3121220" cy="2323046"/>
          </a:xfrm>
          <a:prstGeom prst="rect">
            <a:avLst/>
          </a:prstGeom>
        </p:spPr>
      </p:pic>
      <p:pic>
        <p:nvPicPr>
          <p:cNvPr id="42" name="Image 41"/>
          <p:cNvPicPr>
            <a:picLocks noChangeAspect="1"/>
          </p:cNvPicPr>
          <p:nvPr/>
        </p:nvPicPr>
        <p:blipFill rotWithShape="1">
          <a:blip r:embed="rId4" cstate="print">
            <a:extLst>
              <a:ext uri="{28A0092B-C50C-407E-A947-70E740481C1C}">
                <a14:useLocalDpi xmlns:a14="http://schemas.microsoft.com/office/drawing/2010/main" val="0"/>
              </a:ext>
            </a:extLst>
          </a:blip>
          <a:srcRect l="17693" t="11079" r="26810" b="4976"/>
          <a:stretch/>
        </p:blipFill>
        <p:spPr>
          <a:xfrm>
            <a:off x="9146277" y="406400"/>
            <a:ext cx="2378066" cy="2543052"/>
          </a:xfrm>
          <a:prstGeom prst="rect">
            <a:avLst/>
          </a:prstGeom>
        </p:spPr>
      </p:pic>
      <p:pic>
        <p:nvPicPr>
          <p:cNvPr id="43" name="Image 42"/>
          <p:cNvPicPr>
            <a:picLocks noChangeAspect="1"/>
          </p:cNvPicPr>
          <p:nvPr/>
        </p:nvPicPr>
        <p:blipFill rotWithShape="1">
          <a:blip r:embed="rId5">
            <a:extLst>
              <a:ext uri="{28A0092B-C50C-407E-A947-70E740481C1C}">
                <a14:useLocalDpi xmlns:a14="http://schemas.microsoft.com/office/drawing/2010/main" val="0"/>
              </a:ext>
            </a:extLst>
          </a:blip>
          <a:srcRect l="42661"/>
          <a:stretch/>
        </p:blipFill>
        <p:spPr>
          <a:xfrm>
            <a:off x="1145787" y="4486631"/>
            <a:ext cx="615885" cy="2148212"/>
          </a:xfrm>
          <a:prstGeom prst="rect">
            <a:avLst/>
          </a:prstGeom>
        </p:spPr>
      </p:pic>
      <p:cxnSp>
        <p:nvCxnSpPr>
          <p:cNvPr id="44" name="Connecteur droit 43"/>
          <p:cNvCxnSpPr>
            <a:stCxn id="2" idx="3"/>
          </p:cNvCxnSpPr>
          <p:nvPr/>
        </p:nvCxnSpPr>
        <p:spPr>
          <a:xfrm flipV="1">
            <a:off x="8298906" y="1338943"/>
            <a:ext cx="1367608" cy="18764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Connecteur droit 44"/>
          <p:cNvCxnSpPr>
            <a:stCxn id="34" idx="2"/>
          </p:cNvCxnSpPr>
          <p:nvPr/>
        </p:nvCxnSpPr>
        <p:spPr>
          <a:xfrm>
            <a:off x="7064838" y="2857253"/>
            <a:ext cx="1932205" cy="112691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Connecteur droit 45"/>
          <p:cNvCxnSpPr>
            <a:endCxn id="36" idx="1"/>
          </p:cNvCxnSpPr>
          <p:nvPr/>
        </p:nvCxnSpPr>
        <p:spPr>
          <a:xfrm flipV="1">
            <a:off x="1590675" y="5038239"/>
            <a:ext cx="2243092" cy="74819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Connecteur droit 46"/>
          <p:cNvCxnSpPr>
            <a:stCxn id="55" idx="3"/>
            <a:endCxn id="35" idx="0"/>
          </p:cNvCxnSpPr>
          <p:nvPr/>
        </p:nvCxnSpPr>
        <p:spPr>
          <a:xfrm>
            <a:off x="2465858" y="3106659"/>
            <a:ext cx="3174923" cy="134719"/>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55" name="Picture 5" descr="\\f-sobek\home6$\a066397\MyDocs\Personal\Th90\Visuals\Bombe et centrale\cattenom.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900" r="27551"/>
          <a:stretch/>
        </p:blipFill>
        <p:spPr bwMode="auto">
          <a:xfrm>
            <a:off x="485512" y="1877785"/>
            <a:ext cx="1980346" cy="2457747"/>
          </a:xfrm>
          <a:prstGeom prst="rect">
            <a:avLst/>
          </a:prstGeom>
          <a:noFill/>
          <a:extLst>
            <a:ext uri="{909E8E84-426E-40DD-AFC4-6F175D3DCCD1}">
              <a14:hiddenFill xmlns:a14="http://schemas.microsoft.com/office/drawing/2010/main">
                <a:solidFill>
                  <a:srgbClr val="FFFFFF"/>
                </a:solidFill>
              </a14:hiddenFill>
            </a:ext>
          </a:extLst>
        </p:spPr>
      </p:pic>
      <p:pic>
        <p:nvPicPr>
          <p:cNvPr id="59" name="Image 58"/>
          <p:cNvPicPr>
            <a:picLocks noChangeAspect="1"/>
          </p:cNvPicPr>
          <p:nvPr/>
        </p:nvPicPr>
        <p:blipFill>
          <a:blip r:embed="rId7"/>
          <a:stretch>
            <a:fillRect/>
          </a:stretch>
        </p:blipFill>
        <p:spPr>
          <a:xfrm>
            <a:off x="512703" y="192220"/>
            <a:ext cx="1898482" cy="1511191"/>
          </a:xfrm>
          <a:prstGeom prst="rect">
            <a:avLst/>
          </a:prstGeom>
        </p:spPr>
      </p:pic>
      <p:cxnSp>
        <p:nvCxnSpPr>
          <p:cNvPr id="60" name="Connecteur droit 59"/>
          <p:cNvCxnSpPr>
            <a:stCxn id="37" idx="1"/>
          </p:cNvCxnSpPr>
          <p:nvPr/>
        </p:nvCxnSpPr>
        <p:spPr>
          <a:xfrm flipH="1" flipV="1">
            <a:off x="2193925" y="482600"/>
            <a:ext cx="1407878" cy="418915"/>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20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000"/>
                                        <p:tgtEl>
                                          <p:spTgt spid="20"/>
                                        </p:tgtEl>
                                      </p:cBhvr>
                                    </p:animEffect>
                                  </p:childTnLst>
                                </p:cTn>
                              </p:par>
                            </p:childTnLst>
                          </p:cTn>
                        </p:par>
                        <p:par>
                          <p:cTn id="11" fill="hold">
                            <p:stCondLst>
                              <p:cond delay="1000"/>
                            </p:stCondLst>
                            <p:childTnLst>
                              <p:par>
                                <p:cTn id="12" presetID="1" presetClass="entr" presetSubtype="0" fill="hold" nodeType="afterEffect">
                                  <p:stCondLst>
                                    <p:cond delay="100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nodeType="afterEffect">
                                  <p:stCondLst>
                                    <p:cond delay="100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childTnLst>
                                </p:cTn>
                              </p:par>
                            </p:childTnLst>
                          </p:cTn>
                        </p:par>
                        <p:par>
                          <p:cTn id="21" fill="hold">
                            <p:stCondLst>
                              <p:cond delay="4000"/>
                            </p:stCondLst>
                            <p:childTnLst>
                              <p:par>
                                <p:cTn id="22" presetID="1"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4"/>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60"/>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 grpId="0" animBg="1"/>
      <p:bldP spid="34" grpId="0" animBg="1"/>
      <p:bldP spid="35" grpId="0" animBg="1"/>
      <p:bldP spid="36"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8026975" y="1524000"/>
            <a:ext cx="3662105" cy="4312536"/>
          </a:xfrm>
          <a:prstGeom prst="rect">
            <a:avLst/>
          </a:prstGeom>
          <a:gradFill flip="none" rotWithShape="1">
            <a:gsLst>
              <a:gs pos="0">
                <a:srgbClr val="FF0000"/>
              </a:gs>
              <a:gs pos="50000">
                <a:srgbClr val="FFFF00">
                  <a:lumMod val="100000"/>
                </a:srgbClr>
              </a:gs>
              <a:gs pos="100000">
                <a:srgbClr val="00FF0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p:cNvSpPr txBox="1"/>
          <p:nvPr/>
        </p:nvSpPr>
        <p:spPr>
          <a:xfrm>
            <a:off x="2025203" y="221516"/>
            <a:ext cx="8075053" cy="707886"/>
          </a:xfrm>
          <a:prstGeom prst="rect">
            <a:avLst/>
          </a:prstGeom>
          <a:noFill/>
        </p:spPr>
        <p:txBody>
          <a:bodyPr wrap="square" rtlCol="0">
            <a:spAutoFit/>
          </a:bodyPr>
          <a:lstStyle/>
          <a:p>
            <a:pPr algn="ctr"/>
            <a:r>
              <a:rPr lang="fr-FR" sz="4000" u="sng" dirty="0" smtClean="0"/>
              <a:t>Pourquoi</a:t>
            </a:r>
            <a:r>
              <a:rPr lang="fr-FR" sz="4000" dirty="0" smtClean="0"/>
              <a:t> le nucléaire est cher ?</a:t>
            </a:r>
          </a:p>
        </p:txBody>
      </p:sp>
      <p:pic>
        <p:nvPicPr>
          <p:cNvPr id="6" name="Image 5"/>
          <p:cNvPicPr>
            <a:picLocks noChangeAspect="1"/>
          </p:cNvPicPr>
          <p:nvPr/>
        </p:nvPicPr>
        <p:blipFill>
          <a:blip r:embed="rId3"/>
          <a:stretch>
            <a:fillRect/>
          </a:stretch>
        </p:blipFill>
        <p:spPr>
          <a:xfrm>
            <a:off x="225809" y="1074639"/>
            <a:ext cx="6994337" cy="5082321"/>
          </a:xfrm>
          <a:prstGeom prst="rect">
            <a:avLst/>
          </a:prstGeom>
        </p:spPr>
      </p:pic>
      <p:sp>
        <p:nvSpPr>
          <p:cNvPr id="7" name="ZoneTexte 6"/>
          <p:cNvSpPr txBox="1"/>
          <p:nvPr/>
        </p:nvSpPr>
        <p:spPr>
          <a:xfrm>
            <a:off x="1683197" y="6302197"/>
            <a:ext cx="3326524" cy="369332"/>
          </a:xfrm>
          <a:prstGeom prst="rect">
            <a:avLst/>
          </a:prstGeom>
          <a:noFill/>
        </p:spPr>
        <p:txBody>
          <a:bodyPr wrap="square" rtlCol="0">
            <a:spAutoFit/>
          </a:bodyPr>
          <a:lstStyle/>
          <a:p>
            <a:pPr algn="ctr"/>
            <a:r>
              <a:rPr lang="fr-FR" dirty="0" smtClean="0">
                <a:hlinkClick r:id="rId4"/>
              </a:rPr>
              <a:t>Source : http://negawatt.org</a:t>
            </a:r>
            <a:endParaRPr lang="en-US" dirty="0"/>
          </a:p>
        </p:txBody>
      </p:sp>
      <p:grpSp>
        <p:nvGrpSpPr>
          <p:cNvPr id="25" name="Groupe 24"/>
          <p:cNvGrpSpPr/>
          <p:nvPr/>
        </p:nvGrpSpPr>
        <p:grpSpPr>
          <a:xfrm>
            <a:off x="7946561" y="5683624"/>
            <a:ext cx="3872753" cy="704168"/>
            <a:chOff x="7946561" y="5683624"/>
            <a:chExt cx="3872753" cy="704168"/>
          </a:xfrm>
        </p:grpSpPr>
        <p:sp>
          <p:nvSpPr>
            <p:cNvPr id="3" name="Flèche droite 2"/>
            <p:cNvSpPr/>
            <p:nvPr/>
          </p:nvSpPr>
          <p:spPr>
            <a:xfrm>
              <a:off x="7946561" y="5683624"/>
              <a:ext cx="3872753" cy="294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p:cNvSpPr txBox="1"/>
            <p:nvPr/>
          </p:nvSpPr>
          <p:spPr>
            <a:xfrm>
              <a:off x="9237478" y="5926127"/>
              <a:ext cx="1290918" cy="461665"/>
            </a:xfrm>
            <a:prstGeom prst="rect">
              <a:avLst/>
            </a:prstGeom>
            <a:noFill/>
          </p:spPr>
          <p:txBody>
            <a:bodyPr wrap="square" rtlCol="0">
              <a:spAutoFit/>
            </a:bodyPr>
            <a:lstStyle/>
            <a:p>
              <a:pPr algn="ctr"/>
              <a:r>
                <a:rPr lang="fr-FR" sz="2400" dirty="0" smtClean="0"/>
                <a:t>Danger</a:t>
              </a:r>
              <a:endParaRPr lang="en-US" sz="2400" dirty="0"/>
            </a:p>
          </p:txBody>
        </p:sp>
      </p:grpSp>
      <p:grpSp>
        <p:nvGrpSpPr>
          <p:cNvPr id="19" name="Groupe 18"/>
          <p:cNvGrpSpPr/>
          <p:nvPr/>
        </p:nvGrpSpPr>
        <p:grpSpPr>
          <a:xfrm>
            <a:off x="7345471" y="1419446"/>
            <a:ext cx="744525" cy="4392705"/>
            <a:chOff x="7345471" y="1419446"/>
            <a:chExt cx="744525" cy="4392705"/>
          </a:xfrm>
        </p:grpSpPr>
        <p:sp>
          <p:nvSpPr>
            <p:cNvPr id="4" name="Flèche vers le haut 3"/>
            <p:cNvSpPr/>
            <p:nvPr/>
          </p:nvSpPr>
          <p:spPr>
            <a:xfrm>
              <a:off x="7803125" y="1419446"/>
              <a:ext cx="286871" cy="439270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p:cNvSpPr txBox="1"/>
            <p:nvPr/>
          </p:nvSpPr>
          <p:spPr>
            <a:xfrm rot="16200000">
              <a:off x="6930845" y="3384965"/>
              <a:ext cx="1290918" cy="461665"/>
            </a:xfrm>
            <a:prstGeom prst="rect">
              <a:avLst/>
            </a:prstGeom>
            <a:noFill/>
          </p:spPr>
          <p:txBody>
            <a:bodyPr wrap="square" rtlCol="0">
              <a:spAutoFit/>
            </a:bodyPr>
            <a:lstStyle/>
            <a:p>
              <a:pPr algn="ctr"/>
              <a:r>
                <a:rPr lang="fr-FR" sz="2400" dirty="0" smtClean="0"/>
                <a:t>Risque</a:t>
              </a:r>
              <a:endParaRPr lang="en-US" sz="2400" dirty="0"/>
            </a:p>
          </p:txBody>
        </p:sp>
      </p:grpSp>
      <p:grpSp>
        <p:nvGrpSpPr>
          <p:cNvPr id="9" name="Groupe 8"/>
          <p:cNvGrpSpPr/>
          <p:nvPr/>
        </p:nvGrpSpPr>
        <p:grpSpPr>
          <a:xfrm>
            <a:off x="8102357" y="4758119"/>
            <a:ext cx="918782" cy="925505"/>
            <a:chOff x="1378424" y="4244454"/>
            <a:chExt cx="1514902" cy="1542197"/>
          </a:xfrm>
        </p:grpSpPr>
        <p:sp>
          <p:nvSpPr>
            <p:cNvPr id="10" name="Ellipse 9"/>
            <p:cNvSpPr/>
            <p:nvPr/>
          </p:nvSpPr>
          <p:spPr>
            <a:xfrm>
              <a:off x="1378424" y="4244454"/>
              <a:ext cx="1514902" cy="1542197"/>
            </a:xfrm>
            <a:prstGeom prst="ellipse">
              <a:avLst/>
            </a:prstGeom>
            <a:solidFill>
              <a:srgbClr val="00FF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1713860" y="46088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2271072" y="46088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Arc 12"/>
            <p:cNvSpPr/>
            <p:nvPr/>
          </p:nvSpPr>
          <p:spPr>
            <a:xfrm rot="7853607">
              <a:off x="1574800" y="4318002"/>
              <a:ext cx="1066800" cy="1168400"/>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14" name="Groupe 13"/>
          <p:cNvGrpSpPr/>
          <p:nvPr/>
        </p:nvGrpSpPr>
        <p:grpSpPr>
          <a:xfrm>
            <a:off x="10872665" y="1340245"/>
            <a:ext cx="918782" cy="1271205"/>
            <a:chOff x="6788624" y="4269854"/>
            <a:chExt cx="1514902" cy="2118248"/>
          </a:xfrm>
        </p:grpSpPr>
        <p:sp>
          <p:nvSpPr>
            <p:cNvPr id="15" name="Ellipse 14"/>
            <p:cNvSpPr/>
            <p:nvPr/>
          </p:nvSpPr>
          <p:spPr>
            <a:xfrm>
              <a:off x="6788624" y="4269854"/>
              <a:ext cx="1514902" cy="1542197"/>
            </a:xfrm>
            <a:prstGeom prst="ellipse">
              <a:avLst/>
            </a:pr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7124060" y="46342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7681272" y="46342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Arc 17"/>
            <p:cNvSpPr/>
            <p:nvPr/>
          </p:nvSpPr>
          <p:spPr>
            <a:xfrm rot="18709808">
              <a:off x="7061201" y="5270502"/>
              <a:ext cx="1066800" cy="1168400"/>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sp>
        <p:nvSpPr>
          <p:cNvPr id="20" name="Ellipse 19"/>
          <p:cNvSpPr/>
          <p:nvPr/>
        </p:nvSpPr>
        <p:spPr>
          <a:xfrm>
            <a:off x="11076106" y="4261257"/>
            <a:ext cx="506849" cy="49686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dirty="0" smtClean="0">
                <a:solidFill>
                  <a:schemeClr val="tx1"/>
                </a:solidFill>
              </a:rPr>
              <a:t>REP</a:t>
            </a:r>
            <a:endParaRPr lang="en-US" dirty="0">
              <a:solidFill>
                <a:schemeClr val="tx1"/>
              </a:solidFill>
            </a:endParaRPr>
          </a:p>
        </p:txBody>
      </p:sp>
      <p:sp>
        <p:nvSpPr>
          <p:cNvPr id="21" name="Flèche vers le bas 20"/>
          <p:cNvSpPr/>
          <p:nvPr/>
        </p:nvSpPr>
        <p:spPr>
          <a:xfrm>
            <a:off x="11649245" y="4498962"/>
            <a:ext cx="343906" cy="93663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èche vers le bas 22"/>
          <p:cNvSpPr/>
          <p:nvPr/>
        </p:nvSpPr>
        <p:spPr>
          <a:xfrm rot="5400000">
            <a:off x="10339240" y="4954892"/>
            <a:ext cx="343906" cy="936638"/>
          </a:xfrm>
          <a:prstGeom prst="downArrow">
            <a:avLst/>
          </a:prstGeom>
          <a:solidFill>
            <a:srgbClr val="00FF00"/>
          </a:solid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89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10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1000"/>
                                        <p:tgtEl>
                                          <p:spTgt spid="25"/>
                                        </p:tgtEl>
                                      </p:cBhvr>
                                    </p:animEffect>
                                  </p:childTnLst>
                                </p:cTn>
                              </p:par>
                            </p:childTnLst>
                          </p:cTn>
                        </p:par>
                        <p:par>
                          <p:cTn id="11" fill="hold">
                            <p:stCondLst>
                              <p:cond delay="2000"/>
                            </p:stCondLst>
                            <p:childTnLst>
                              <p:par>
                                <p:cTn id="12" presetID="1" presetClass="entr" presetSubtype="0" fill="hold" nodeType="afterEffect">
                                  <p:stCondLst>
                                    <p:cond delay="50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2500"/>
                            </p:stCondLst>
                            <p:childTnLst>
                              <p:par>
                                <p:cTn id="15" presetID="1" presetClass="entr" presetSubtype="0" fill="hold" nodeType="afterEffect">
                                  <p:stCondLst>
                                    <p:cond delay="500"/>
                                  </p:stCondLst>
                                  <p:childTnLst>
                                    <p:set>
                                      <p:cBhvr>
                                        <p:cTn id="16" dur="1" fill="hold">
                                          <p:stCondLst>
                                            <p:cond delay="0"/>
                                          </p:stCondLst>
                                        </p:cTn>
                                        <p:tgtEl>
                                          <p:spTgt spid="14"/>
                                        </p:tgtEl>
                                        <p:attrNameLst>
                                          <p:attrName>style.visibility</p:attrName>
                                        </p:attrNameLst>
                                      </p:cBhvr>
                                      <p:to>
                                        <p:strVal val="visible"/>
                                      </p:to>
                                    </p:set>
                                  </p:childTnLst>
                                </p:cTn>
                              </p:par>
                            </p:childTnLst>
                          </p:cTn>
                        </p:par>
                        <p:par>
                          <p:cTn id="17" fill="hold">
                            <p:stCondLst>
                              <p:cond delay="3000"/>
                            </p:stCondLst>
                            <p:childTnLst>
                              <p:par>
                                <p:cTn id="18" presetID="10" presetClass="entr" presetSubtype="0" fill="hold" grpId="0" nodeType="afterEffect">
                                  <p:stCondLst>
                                    <p:cond delay="100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grpId="1" nodeType="clickEffect">
                                  <p:stCondLst>
                                    <p:cond delay="0"/>
                                  </p:stCondLst>
                                  <p:childTnLst>
                                    <p:animMotion origin="layout" path="M 3.33333E-6 2.59259E-6 L 3.33333E-6 0.13148 " pathEditMode="relative" rAng="0" ptsTypes="AA">
                                      <p:cBhvr>
                                        <p:cTn id="28" dur="2000" fill="hold"/>
                                        <p:tgtEl>
                                          <p:spTgt spid="20"/>
                                        </p:tgtEl>
                                        <p:attrNameLst>
                                          <p:attrName>ppt_x</p:attrName>
                                          <p:attrName>ppt_y</p:attrName>
                                        </p:attrNameLst>
                                      </p:cBhvr>
                                      <p:rCtr x="0" y="6574"/>
                                    </p:animMotion>
                                  </p:childTnLst>
                                </p:cTn>
                              </p:par>
                              <p:par>
                                <p:cTn id="29" presetID="22" presetClass="entr" presetSubtype="1"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20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right)">
                                      <p:cBhvr>
                                        <p:cTn id="36"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0" grpId="0" animBg="1"/>
      <p:bldP spid="20" grpId="1" animBg="1"/>
      <p:bldP spid="21"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uclear-fission-o"/>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8837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roduits de la fission d'uraniu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grpSp>
        <p:nvGrpSpPr>
          <p:cNvPr id="20" name="Groupe 19"/>
          <p:cNvGrpSpPr/>
          <p:nvPr/>
        </p:nvGrpSpPr>
        <p:grpSpPr>
          <a:xfrm>
            <a:off x="9105363" y="1532586"/>
            <a:ext cx="1532587" cy="1477804"/>
            <a:chOff x="9105363" y="1532586"/>
            <a:chExt cx="1532587" cy="1477804"/>
          </a:xfrm>
        </p:grpSpPr>
        <p:sp>
          <p:nvSpPr>
            <p:cNvPr id="4" name="ZoneTexte 3"/>
            <p:cNvSpPr txBox="1"/>
            <p:nvPr/>
          </p:nvSpPr>
          <p:spPr>
            <a:xfrm>
              <a:off x="9530366" y="2641058"/>
              <a:ext cx="1107584" cy="369332"/>
            </a:xfrm>
            <a:prstGeom prst="rect">
              <a:avLst/>
            </a:prstGeom>
            <a:noFill/>
          </p:spPr>
          <p:txBody>
            <a:bodyPr wrap="square" rtlCol="0">
              <a:spAutoFit/>
            </a:bodyPr>
            <a:lstStyle/>
            <a:p>
              <a:pPr algn="ctr"/>
              <a:r>
                <a:rPr lang="fr-FR" dirty="0" smtClean="0"/>
                <a:t>Uranium</a:t>
              </a:r>
              <a:endParaRPr lang="en-US" dirty="0"/>
            </a:p>
          </p:txBody>
        </p:sp>
        <p:cxnSp>
          <p:nvCxnSpPr>
            <p:cNvPr id="6" name="Connecteur droit avec flèche 5"/>
            <p:cNvCxnSpPr/>
            <p:nvPr/>
          </p:nvCxnSpPr>
          <p:spPr>
            <a:xfrm flipH="1" flipV="1">
              <a:off x="9105363" y="1532586"/>
              <a:ext cx="566674" cy="1108474"/>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1" name="Groupe 20"/>
          <p:cNvGrpSpPr/>
          <p:nvPr/>
        </p:nvGrpSpPr>
        <p:grpSpPr>
          <a:xfrm>
            <a:off x="4329986" y="3656392"/>
            <a:ext cx="4399743" cy="2524564"/>
            <a:chOff x="4329986" y="3656392"/>
            <a:chExt cx="4399743" cy="2524564"/>
          </a:xfrm>
        </p:grpSpPr>
        <p:sp>
          <p:nvSpPr>
            <p:cNvPr id="7" name="ZoneTexte 6"/>
            <p:cNvSpPr txBox="1"/>
            <p:nvPr/>
          </p:nvSpPr>
          <p:spPr>
            <a:xfrm>
              <a:off x="7184264" y="5073133"/>
              <a:ext cx="1545465" cy="646331"/>
            </a:xfrm>
            <a:prstGeom prst="rect">
              <a:avLst/>
            </a:prstGeom>
            <a:noFill/>
          </p:spPr>
          <p:txBody>
            <a:bodyPr wrap="square" rtlCol="0">
              <a:spAutoFit/>
            </a:bodyPr>
            <a:lstStyle/>
            <a:p>
              <a:pPr algn="ctr"/>
              <a:r>
                <a:rPr lang="fr-FR" dirty="0" smtClean="0"/>
                <a:t>Grand Produit de Fission</a:t>
              </a:r>
              <a:endParaRPr lang="en-US" dirty="0"/>
            </a:p>
          </p:txBody>
        </p:sp>
        <p:sp>
          <p:nvSpPr>
            <p:cNvPr id="8" name="ZoneTexte 7"/>
            <p:cNvSpPr txBox="1"/>
            <p:nvPr/>
          </p:nvSpPr>
          <p:spPr>
            <a:xfrm>
              <a:off x="4966952" y="5534625"/>
              <a:ext cx="1545465" cy="646331"/>
            </a:xfrm>
            <a:prstGeom prst="rect">
              <a:avLst/>
            </a:prstGeom>
            <a:noFill/>
          </p:spPr>
          <p:txBody>
            <a:bodyPr wrap="square" rtlCol="0">
              <a:spAutoFit/>
            </a:bodyPr>
            <a:lstStyle/>
            <a:p>
              <a:pPr algn="ctr"/>
              <a:r>
                <a:rPr lang="fr-FR" dirty="0" smtClean="0"/>
                <a:t>Petit Produit de Fission</a:t>
              </a:r>
              <a:endParaRPr lang="en-US" dirty="0"/>
            </a:p>
          </p:txBody>
        </p:sp>
        <p:cxnSp>
          <p:nvCxnSpPr>
            <p:cNvPr id="9" name="Connecteur droit avec flèche 8"/>
            <p:cNvCxnSpPr/>
            <p:nvPr/>
          </p:nvCxnSpPr>
          <p:spPr>
            <a:xfrm flipH="1" flipV="1">
              <a:off x="6012288" y="3656392"/>
              <a:ext cx="1290033" cy="1416741"/>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flipH="1" flipV="1">
              <a:off x="4329986" y="4565420"/>
              <a:ext cx="880056" cy="969205"/>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2" name="Groupe 21"/>
          <p:cNvGrpSpPr/>
          <p:nvPr/>
        </p:nvGrpSpPr>
        <p:grpSpPr>
          <a:xfrm>
            <a:off x="1264273" y="773448"/>
            <a:ext cx="5849516" cy="369332"/>
            <a:chOff x="9706375" y="2611560"/>
            <a:chExt cx="5849516" cy="369332"/>
          </a:xfrm>
        </p:grpSpPr>
        <p:sp>
          <p:nvSpPr>
            <p:cNvPr id="23" name="ZoneTexte 22"/>
            <p:cNvSpPr txBox="1"/>
            <p:nvPr/>
          </p:nvSpPr>
          <p:spPr>
            <a:xfrm>
              <a:off x="9706375" y="2611560"/>
              <a:ext cx="5248144" cy="369332"/>
            </a:xfrm>
            <a:prstGeom prst="rect">
              <a:avLst/>
            </a:prstGeom>
            <a:noFill/>
          </p:spPr>
          <p:txBody>
            <a:bodyPr wrap="square" rtlCol="0">
              <a:spAutoFit/>
            </a:bodyPr>
            <a:lstStyle/>
            <a:p>
              <a:pPr algn="ctr"/>
              <a:r>
                <a:rPr lang="fr-FR" dirty="0" smtClean="0"/>
                <a:t>Temps après la fission (échelle </a:t>
              </a:r>
              <a:r>
                <a:rPr lang="fr-FR" dirty="0" err="1" smtClean="0"/>
                <a:t>logarithimique</a:t>
              </a:r>
              <a:r>
                <a:rPr lang="fr-FR" dirty="0" smtClean="0"/>
                <a:t>)</a:t>
              </a:r>
              <a:endParaRPr lang="en-US" dirty="0"/>
            </a:p>
          </p:txBody>
        </p:sp>
        <p:cxnSp>
          <p:nvCxnSpPr>
            <p:cNvPr id="24" name="Connecteur droit avec flèche 23"/>
            <p:cNvCxnSpPr/>
            <p:nvPr/>
          </p:nvCxnSpPr>
          <p:spPr>
            <a:xfrm>
              <a:off x="14607147" y="2822362"/>
              <a:ext cx="948744" cy="187"/>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9" name="Groupe 28"/>
          <p:cNvGrpSpPr/>
          <p:nvPr/>
        </p:nvGrpSpPr>
        <p:grpSpPr>
          <a:xfrm>
            <a:off x="1890485" y="6298658"/>
            <a:ext cx="7547315" cy="369332"/>
            <a:chOff x="1890485" y="6298658"/>
            <a:chExt cx="7547315" cy="369332"/>
          </a:xfrm>
        </p:grpSpPr>
        <p:sp>
          <p:nvSpPr>
            <p:cNvPr id="15" name="ZoneTexte 14"/>
            <p:cNvSpPr txBox="1"/>
            <p:nvPr/>
          </p:nvSpPr>
          <p:spPr>
            <a:xfrm>
              <a:off x="8330216" y="6298658"/>
              <a:ext cx="1107584" cy="369332"/>
            </a:xfrm>
            <a:prstGeom prst="rect">
              <a:avLst/>
            </a:prstGeom>
            <a:noFill/>
          </p:spPr>
          <p:txBody>
            <a:bodyPr wrap="square" rtlCol="0">
              <a:spAutoFit/>
            </a:bodyPr>
            <a:lstStyle/>
            <a:p>
              <a:pPr algn="ctr"/>
              <a:r>
                <a:rPr lang="fr-FR" dirty="0" smtClean="0"/>
                <a:t>Neutrons</a:t>
              </a:r>
              <a:endParaRPr lang="en-US" dirty="0"/>
            </a:p>
          </p:txBody>
        </p:sp>
        <p:cxnSp>
          <p:nvCxnSpPr>
            <p:cNvPr id="16" name="Connecteur droit avec flèche 15"/>
            <p:cNvCxnSpPr/>
            <p:nvPr/>
          </p:nvCxnSpPr>
          <p:spPr>
            <a:xfrm flipV="1">
              <a:off x="1890485" y="6496050"/>
              <a:ext cx="6262915" cy="5443"/>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8" name="Groupe 27"/>
          <p:cNvGrpSpPr/>
          <p:nvPr/>
        </p:nvGrpSpPr>
        <p:grpSpPr>
          <a:xfrm>
            <a:off x="1120243" y="1321165"/>
            <a:ext cx="1107584" cy="4644208"/>
            <a:chOff x="1120243" y="1321165"/>
            <a:chExt cx="1107584" cy="4644208"/>
          </a:xfrm>
        </p:grpSpPr>
        <p:sp>
          <p:nvSpPr>
            <p:cNvPr id="18" name="ZoneTexte 17"/>
            <p:cNvSpPr txBox="1"/>
            <p:nvPr/>
          </p:nvSpPr>
          <p:spPr>
            <a:xfrm>
              <a:off x="1120243" y="1321165"/>
              <a:ext cx="1107584" cy="369332"/>
            </a:xfrm>
            <a:prstGeom prst="rect">
              <a:avLst/>
            </a:prstGeom>
            <a:noFill/>
          </p:spPr>
          <p:txBody>
            <a:bodyPr wrap="square" rtlCol="0">
              <a:spAutoFit/>
            </a:bodyPr>
            <a:lstStyle/>
            <a:p>
              <a:pPr algn="ctr"/>
              <a:r>
                <a:rPr lang="fr-FR" dirty="0" smtClean="0"/>
                <a:t>Protons</a:t>
              </a:r>
              <a:endParaRPr lang="en-US" dirty="0"/>
            </a:p>
          </p:txBody>
        </p:sp>
        <p:cxnSp>
          <p:nvCxnSpPr>
            <p:cNvPr id="19" name="Connecteur droit avec flèche 18"/>
            <p:cNvCxnSpPr/>
            <p:nvPr/>
          </p:nvCxnSpPr>
          <p:spPr>
            <a:xfrm flipH="1" flipV="1">
              <a:off x="1352550" y="1752600"/>
              <a:ext cx="11795" cy="4212773"/>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831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10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30580" fill="hold"/>
                                        <p:tgtEl>
                                          <p:spTgt spid="2"/>
                                        </p:tgtEl>
                                      </p:cBhvr>
                                    </p:cmd>
                                  </p:childTnLst>
                                </p:cTn>
                              </p:par>
                              <p:par>
                                <p:cTn id="16" presetID="1" presetClass="entr" presetSubtype="0" fill="hold" nodeType="withEffect">
                                  <p:stCondLst>
                                    <p:cond delay="430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nodeType="withEffect">
                                  <p:stCondLst>
                                    <p:cond delay="760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nodeType="withEffect">
                                  <p:stCondLst>
                                    <p:cond delay="1150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17" y="409538"/>
            <a:ext cx="6096992" cy="6102728"/>
          </a:xfrm>
          <a:prstGeom prst="rect">
            <a:avLst/>
          </a:prstGeom>
        </p:spPr>
      </p:pic>
      <p:sp>
        <p:nvSpPr>
          <p:cNvPr id="5" name="ZoneTexte 4"/>
          <p:cNvSpPr txBox="1"/>
          <p:nvPr/>
        </p:nvSpPr>
        <p:spPr>
          <a:xfrm>
            <a:off x="143098" y="465149"/>
            <a:ext cx="7573992" cy="1107996"/>
          </a:xfrm>
          <a:prstGeom prst="rect">
            <a:avLst/>
          </a:prstGeom>
          <a:noFill/>
        </p:spPr>
        <p:txBody>
          <a:bodyPr wrap="square" rtlCol="0">
            <a:spAutoFit/>
          </a:bodyPr>
          <a:lstStyle/>
          <a:p>
            <a:pPr algn="ctr"/>
            <a:r>
              <a:rPr lang="fr-FR" sz="6600" dirty="0" smtClean="0">
                <a:latin typeface="Arial" panose="020B0604020202020204" pitchFamily="34" charset="0"/>
                <a:cs typeface="Arial" panose="020B0604020202020204" pitchFamily="34" charset="0"/>
              </a:rPr>
              <a:t>Fission     Liquide</a:t>
            </a:r>
            <a:endParaRPr lang="en-US" sz="6600" dirty="0">
              <a:latin typeface="Arial" panose="020B0604020202020204" pitchFamily="34" charset="0"/>
              <a:cs typeface="Arial" panose="020B0604020202020204" pitchFamily="34" charset="0"/>
            </a:endParaRPr>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7929" y="-20123"/>
            <a:ext cx="4554071" cy="6878124"/>
          </a:xfrm>
          <a:prstGeom prst="rect">
            <a:avLst/>
          </a:prstGeom>
        </p:spPr>
      </p:pic>
    </p:spTree>
    <p:extLst>
      <p:ext uri="{BB962C8B-B14F-4D97-AF65-F5344CB8AC3E}">
        <p14:creationId xmlns:p14="http://schemas.microsoft.com/office/powerpoint/2010/main" val="282272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850" y="3751603"/>
            <a:ext cx="4664149" cy="3106396"/>
          </a:xfrm>
          <a:prstGeom prst="rect">
            <a:avLst/>
          </a:prstGeom>
        </p:spPr>
      </p:pic>
      <p:grpSp>
        <p:nvGrpSpPr>
          <p:cNvPr id="3" name="Groupe 2"/>
          <p:cNvGrpSpPr/>
          <p:nvPr/>
        </p:nvGrpSpPr>
        <p:grpSpPr>
          <a:xfrm>
            <a:off x="172969" y="179311"/>
            <a:ext cx="4207645" cy="3031721"/>
            <a:chOff x="172969" y="179312"/>
            <a:chExt cx="4588494" cy="2988275"/>
          </a:xfrm>
        </p:grpSpPr>
        <p:grpSp>
          <p:nvGrpSpPr>
            <p:cNvPr id="5" name="Groupe 4"/>
            <p:cNvGrpSpPr>
              <a:grpSpLocks noChangeAspect="1"/>
            </p:cNvGrpSpPr>
            <p:nvPr/>
          </p:nvGrpSpPr>
          <p:grpSpPr>
            <a:xfrm>
              <a:off x="172969" y="179312"/>
              <a:ext cx="2569358" cy="2988275"/>
              <a:chOff x="3771900" y="1117600"/>
              <a:chExt cx="4673600" cy="5435600"/>
            </a:xfrm>
          </p:grpSpPr>
          <p:pic>
            <p:nvPicPr>
              <p:cNvPr id="6" name="Picture 2" descr="saltmelt1"/>
              <p:cNvPicPr>
                <a:picLocks noChangeAspect="1" noChangeArrowheads="1"/>
              </p:cNvPicPr>
              <p:nvPr/>
            </p:nvPicPr>
            <p:blipFill>
              <a:blip r:embed="rId4">
                <a:extLst>
                  <a:ext uri="{28A0092B-C50C-407E-A947-70E740481C1C}">
                    <a14:useLocalDpi xmlns:a14="http://schemas.microsoft.com/office/drawing/2010/main" val="0"/>
                  </a:ext>
                </a:extLst>
              </a:blip>
              <a:srcRect l="28612" t="6490" r="27779" b="22801"/>
              <a:stretch>
                <a:fillRect/>
              </a:stretch>
            </p:blipFill>
            <p:spPr bwMode="auto">
              <a:xfrm>
                <a:off x="4140200" y="1117600"/>
                <a:ext cx="3987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rme libre 6"/>
              <p:cNvSpPr/>
              <p:nvPr/>
            </p:nvSpPr>
            <p:spPr>
              <a:xfrm>
                <a:off x="7708900" y="2425700"/>
                <a:ext cx="736600" cy="4127500"/>
              </a:xfrm>
              <a:custGeom>
                <a:avLst/>
                <a:gdLst>
                  <a:gd name="connsiteX0" fmla="*/ 685800 w 736600"/>
                  <a:gd name="connsiteY0" fmla="*/ 0 h 4127500"/>
                  <a:gd name="connsiteX1" fmla="*/ 0 w 736600"/>
                  <a:gd name="connsiteY1" fmla="*/ 685800 h 4127500"/>
                  <a:gd name="connsiteX2" fmla="*/ 25400 w 736600"/>
                  <a:gd name="connsiteY2" fmla="*/ 4127500 h 4127500"/>
                  <a:gd name="connsiteX3" fmla="*/ 736600 w 736600"/>
                  <a:gd name="connsiteY3" fmla="*/ 4114800 h 4127500"/>
                  <a:gd name="connsiteX4" fmla="*/ 685800 w 736600"/>
                  <a:gd name="connsiteY4" fmla="*/ 0 h 412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4127500">
                    <a:moveTo>
                      <a:pt x="685800" y="0"/>
                    </a:moveTo>
                    <a:lnTo>
                      <a:pt x="0" y="685800"/>
                    </a:lnTo>
                    <a:lnTo>
                      <a:pt x="25400" y="4127500"/>
                    </a:lnTo>
                    <a:lnTo>
                      <a:pt x="736600" y="4114800"/>
                    </a:lnTo>
                    <a:lnTo>
                      <a:pt x="6858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orme libre 7"/>
              <p:cNvSpPr/>
              <p:nvPr/>
            </p:nvSpPr>
            <p:spPr>
              <a:xfrm flipH="1">
                <a:off x="3771900" y="2425700"/>
                <a:ext cx="736600" cy="4127500"/>
              </a:xfrm>
              <a:custGeom>
                <a:avLst/>
                <a:gdLst>
                  <a:gd name="connsiteX0" fmla="*/ 685800 w 736600"/>
                  <a:gd name="connsiteY0" fmla="*/ 0 h 4127500"/>
                  <a:gd name="connsiteX1" fmla="*/ 0 w 736600"/>
                  <a:gd name="connsiteY1" fmla="*/ 685800 h 4127500"/>
                  <a:gd name="connsiteX2" fmla="*/ 25400 w 736600"/>
                  <a:gd name="connsiteY2" fmla="*/ 4127500 h 4127500"/>
                  <a:gd name="connsiteX3" fmla="*/ 736600 w 736600"/>
                  <a:gd name="connsiteY3" fmla="*/ 4114800 h 4127500"/>
                  <a:gd name="connsiteX4" fmla="*/ 685800 w 736600"/>
                  <a:gd name="connsiteY4" fmla="*/ 0 h 412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4127500">
                    <a:moveTo>
                      <a:pt x="685800" y="0"/>
                    </a:moveTo>
                    <a:lnTo>
                      <a:pt x="0" y="685800"/>
                    </a:lnTo>
                    <a:lnTo>
                      <a:pt x="25400" y="4127500"/>
                    </a:lnTo>
                    <a:lnTo>
                      <a:pt x="736600" y="4114800"/>
                    </a:lnTo>
                    <a:lnTo>
                      <a:pt x="6858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9" name="Groupe 8"/>
            <p:cNvGrpSpPr>
              <a:grpSpLocks/>
            </p:cNvGrpSpPr>
            <p:nvPr/>
          </p:nvGrpSpPr>
          <p:grpSpPr bwMode="auto">
            <a:xfrm>
              <a:off x="2865698" y="577941"/>
              <a:ext cx="1895765" cy="2093270"/>
              <a:chOff x="3622675" y="957263"/>
              <a:chExt cx="2606675" cy="2868157"/>
            </a:xfrm>
          </p:grpSpPr>
          <p:pic>
            <p:nvPicPr>
              <p:cNvPr id="10" name="Picture 7" descr="ionic-bon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2675" y="957263"/>
                <a:ext cx="2606675" cy="2867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1" name="Groupe 3"/>
              <p:cNvGrpSpPr>
                <a:grpSpLocks/>
              </p:cNvGrpSpPr>
              <p:nvPr/>
            </p:nvGrpSpPr>
            <p:grpSpPr bwMode="auto">
              <a:xfrm>
                <a:off x="4291019" y="3571878"/>
                <a:ext cx="1338264" cy="253542"/>
                <a:chOff x="4291019" y="3571878"/>
                <a:chExt cx="1338264" cy="253542"/>
              </a:xfrm>
            </p:grpSpPr>
            <p:sp>
              <p:nvSpPr>
                <p:cNvPr id="12" name="ZoneTexte 1"/>
                <p:cNvSpPr txBox="1">
                  <a:spLocks noChangeArrowheads="1"/>
                </p:cNvSpPr>
                <p:nvPr/>
              </p:nvSpPr>
              <p:spPr bwMode="auto">
                <a:xfrm>
                  <a:off x="4291019" y="3609976"/>
                  <a:ext cx="1338264" cy="2154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en-US" sz="1400" dirty="0">
                      <a:solidFill>
                        <a:srgbClr val="FF0000"/>
                      </a:solidFill>
                      <a:latin typeface="Times New Roman" panose="02020603050405020304" pitchFamily="18" charset="0"/>
                      <a:cs typeface="Times New Roman" panose="02020603050405020304" pitchFamily="18" charset="0"/>
                    </a:rPr>
                    <a:t>Liaison</a:t>
                  </a:r>
                  <a:r>
                    <a:rPr lang="fr-FR" altLang="en-US" sz="1400" dirty="0">
                      <a:latin typeface="Times New Roman" panose="02020603050405020304" pitchFamily="18" charset="0"/>
                      <a:cs typeface="Times New Roman" panose="02020603050405020304" pitchFamily="18" charset="0"/>
                    </a:rPr>
                    <a:t> </a:t>
                  </a:r>
                  <a:r>
                    <a:rPr lang="fr-FR" altLang="en-US" sz="1400" dirty="0">
                      <a:solidFill>
                        <a:srgbClr val="0070C0"/>
                      </a:solidFill>
                      <a:latin typeface="Times New Roman" panose="02020603050405020304" pitchFamily="18" charset="0"/>
                      <a:cs typeface="Times New Roman" panose="02020603050405020304" pitchFamily="18" charset="0"/>
                    </a:rPr>
                    <a:t>Ionique</a:t>
                  </a:r>
                  <a:endParaRPr lang="en-US" altLang="en-US" sz="1400" dirty="0">
                    <a:solidFill>
                      <a:srgbClr val="0070C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4462463" y="3571460"/>
                  <a:ext cx="847725" cy="66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grpSp>
      <p:pic>
        <p:nvPicPr>
          <p:cNvPr id="15" name="Imag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3742866"/>
            <a:ext cx="4657060" cy="3115133"/>
          </a:xfrm>
          <a:prstGeom prst="rect">
            <a:avLst/>
          </a:prstGeom>
        </p:spPr>
      </p:pic>
      <p:sp>
        <p:nvSpPr>
          <p:cNvPr id="16" name="ZoneTexte 15"/>
          <p:cNvSpPr txBox="1"/>
          <p:nvPr/>
        </p:nvSpPr>
        <p:spPr>
          <a:xfrm rot="20140462">
            <a:off x="994176" y="1417366"/>
            <a:ext cx="2636845" cy="584775"/>
          </a:xfrm>
          <a:prstGeom prst="rect">
            <a:avLst/>
          </a:prstGeom>
          <a:solidFill>
            <a:srgbClr val="FFC000"/>
          </a:solidFill>
        </p:spPr>
        <p:txBody>
          <a:bodyPr wrap="square" rtlCol="0">
            <a:spAutoFit/>
          </a:bodyPr>
          <a:lstStyle/>
          <a:p>
            <a:pPr algn="ctr"/>
            <a:r>
              <a:rPr lang="fr-FR" sz="3200" dirty="0" smtClean="0"/>
              <a:t>Chimie</a:t>
            </a:r>
            <a:endParaRPr lang="en-US" sz="3200" dirty="0"/>
          </a:p>
        </p:txBody>
      </p:sp>
      <p:sp>
        <p:nvSpPr>
          <p:cNvPr id="18" name="ZoneTexte 17"/>
          <p:cNvSpPr txBox="1"/>
          <p:nvPr/>
        </p:nvSpPr>
        <p:spPr>
          <a:xfrm rot="20140462">
            <a:off x="1192501" y="4955633"/>
            <a:ext cx="2636845" cy="584775"/>
          </a:xfrm>
          <a:prstGeom prst="rect">
            <a:avLst/>
          </a:prstGeom>
          <a:solidFill>
            <a:srgbClr val="FFC000"/>
          </a:solidFill>
        </p:spPr>
        <p:txBody>
          <a:bodyPr wrap="square" rtlCol="0">
            <a:spAutoFit/>
          </a:bodyPr>
          <a:lstStyle/>
          <a:p>
            <a:pPr algn="ctr"/>
            <a:r>
              <a:rPr lang="fr-FR" sz="3200" dirty="0" smtClean="0"/>
              <a:t>Architecture</a:t>
            </a:r>
            <a:endParaRPr lang="en-US" sz="3200" dirty="0"/>
          </a:p>
        </p:txBody>
      </p:sp>
      <p:sp>
        <p:nvSpPr>
          <p:cNvPr id="19" name="ZoneTexte 18"/>
          <p:cNvSpPr txBox="1"/>
          <p:nvPr/>
        </p:nvSpPr>
        <p:spPr>
          <a:xfrm rot="20140462">
            <a:off x="8671174" y="5048719"/>
            <a:ext cx="2636845" cy="584775"/>
          </a:xfrm>
          <a:prstGeom prst="rect">
            <a:avLst/>
          </a:prstGeom>
          <a:solidFill>
            <a:srgbClr val="FFC000"/>
          </a:solidFill>
        </p:spPr>
        <p:txBody>
          <a:bodyPr wrap="square" rtlCol="0">
            <a:spAutoFit/>
          </a:bodyPr>
          <a:lstStyle/>
          <a:p>
            <a:pPr algn="ctr"/>
            <a:r>
              <a:rPr lang="fr-FR" sz="3200" dirty="0" smtClean="0"/>
              <a:t>Modularité</a:t>
            </a:r>
            <a:endParaRPr lang="en-US" sz="3200" dirty="0"/>
          </a:p>
        </p:txBody>
      </p:sp>
      <p:pic>
        <p:nvPicPr>
          <p:cNvPr id="22" name="Picture 2" descr="_67055379_pressurecooker_sp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1410" y="0"/>
            <a:ext cx="4650590" cy="261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20"/>
          <p:cNvSpPr txBox="1"/>
          <p:nvPr/>
        </p:nvSpPr>
        <p:spPr>
          <a:xfrm rot="20140462">
            <a:off x="9042813" y="1060837"/>
            <a:ext cx="1882944" cy="584775"/>
          </a:xfrm>
          <a:prstGeom prst="rect">
            <a:avLst/>
          </a:prstGeom>
          <a:solidFill>
            <a:srgbClr val="FFC000"/>
          </a:solidFill>
        </p:spPr>
        <p:txBody>
          <a:bodyPr wrap="square" rtlCol="0">
            <a:spAutoFit/>
          </a:bodyPr>
          <a:lstStyle/>
          <a:p>
            <a:pPr algn="ctr"/>
            <a:r>
              <a:rPr lang="fr-FR" sz="3200" dirty="0" smtClean="0"/>
              <a:t>Pression</a:t>
            </a:r>
            <a:endParaRPr lang="en-US" sz="3200" dirty="0"/>
          </a:p>
        </p:txBody>
      </p:sp>
      <p:pic>
        <p:nvPicPr>
          <p:cNvPr id="14" name="Imag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87364" y="2062716"/>
            <a:ext cx="2824256" cy="2824256"/>
          </a:xfrm>
          <a:prstGeom prst="rect">
            <a:avLst/>
          </a:prstGeom>
        </p:spPr>
      </p:pic>
      <p:sp>
        <p:nvSpPr>
          <p:cNvPr id="20" name="ZoneTexte 19"/>
          <p:cNvSpPr txBox="1"/>
          <p:nvPr/>
        </p:nvSpPr>
        <p:spPr>
          <a:xfrm rot="20140462">
            <a:off x="4787311" y="3241183"/>
            <a:ext cx="2636845" cy="584775"/>
          </a:xfrm>
          <a:prstGeom prst="rect">
            <a:avLst/>
          </a:prstGeom>
          <a:solidFill>
            <a:srgbClr val="FFC000"/>
          </a:solidFill>
        </p:spPr>
        <p:txBody>
          <a:bodyPr wrap="square" rtlCol="0">
            <a:spAutoFit/>
          </a:bodyPr>
          <a:lstStyle/>
          <a:p>
            <a:pPr algn="ctr"/>
            <a:r>
              <a:rPr lang="fr-FR" sz="3200" dirty="0" smtClean="0"/>
              <a:t>Température</a:t>
            </a:r>
            <a:endParaRPr lang="en-US" sz="3200" dirty="0"/>
          </a:p>
        </p:txBody>
      </p:sp>
    </p:spTree>
    <p:extLst>
      <p:ext uri="{BB962C8B-B14F-4D97-AF65-F5344CB8AC3E}">
        <p14:creationId xmlns:p14="http://schemas.microsoft.com/office/powerpoint/2010/main" val="257268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1"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rotWithShape="1">
          <a:blip r:embed="rId3" cstate="print">
            <a:extLst>
              <a:ext uri="{28A0092B-C50C-407E-A947-70E740481C1C}">
                <a14:useLocalDpi xmlns:a14="http://schemas.microsoft.com/office/drawing/2010/main" val="0"/>
              </a:ext>
            </a:extLst>
          </a:blip>
          <a:srcRect l="2121" t="20130" r="706" b="4575"/>
          <a:stretch/>
        </p:blipFill>
        <p:spPr>
          <a:xfrm>
            <a:off x="753033" y="133730"/>
            <a:ext cx="10901084" cy="6527052"/>
          </a:xfrm>
          <a:prstGeom prst="rect">
            <a:avLst/>
          </a:prstGeom>
        </p:spPr>
      </p:pic>
      <p:sp>
        <p:nvSpPr>
          <p:cNvPr id="5" name="Flèche vers le bas 4"/>
          <p:cNvSpPr/>
          <p:nvPr/>
        </p:nvSpPr>
        <p:spPr>
          <a:xfrm>
            <a:off x="7716381" y="464060"/>
            <a:ext cx="435428" cy="11944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578" y="450602"/>
            <a:ext cx="1192745" cy="1457800"/>
          </a:xfrm>
          <a:prstGeom prst="rect">
            <a:avLst/>
          </a:prstGeom>
        </p:spPr>
      </p:pic>
      <p:cxnSp>
        <p:nvCxnSpPr>
          <p:cNvPr id="8" name="Connecteur droit avec flèche 7"/>
          <p:cNvCxnSpPr>
            <a:stCxn id="6" idx="3"/>
          </p:cNvCxnSpPr>
          <p:nvPr/>
        </p:nvCxnSpPr>
        <p:spPr>
          <a:xfrm flipV="1">
            <a:off x="1331323" y="870857"/>
            <a:ext cx="671648" cy="308645"/>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p:nvPicPr>
        <p:blipFill rotWithShape="1">
          <a:blip r:embed="rId5">
            <a:extLst>
              <a:ext uri="{28A0092B-C50C-407E-A947-70E740481C1C}">
                <a14:useLocalDpi xmlns:a14="http://schemas.microsoft.com/office/drawing/2010/main" val="0"/>
              </a:ext>
            </a:extLst>
          </a:blip>
          <a:srcRect l="19804" r="15883"/>
          <a:stretch/>
        </p:blipFill>
        <p:spPr>
          <a:xfrm>
            <a:off x="10608128" y="419497"/>
            <a:ext cx="1325880" cy="1450181"/>
          </a:xfrm>
          <a:prstGeom prst="rect">
            <a:avLst/>
          </a:prstGeom>
        </p:spPr>
      </p:pic>
      <p:cxnSp>
        <p:nvCxnSpPr>
          <p:cNvPr id="12" name="Connecteur droit avec flèche 11"/>
          <p:cNvCxnSpPr>
            <a:stCxn id="11" idx="1"/>
          </p:cNvCxnSpPr>
          <p:nvPr/>
        </p:nvCxnSpPr>
        <p:spPr>
          <a:xfrm flipH="1">
            <a:off x="9131300" y="1144588"/>
            <a:ext cx="1476828" cy="569912"/>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73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9" y="1423534"/>
            <a:ext cx="6931772" cy="5434466"/>
          </a:xfrm>
          <a:prstGeom prst="rect">
            <a:avLst/>
          </a:prstGeom>
        </p:spPr>
      </p:pic>
      <p:pic>
        <p:nvPicPr>
          <p:cNvPr id="26" name="Imag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2536" y="266600"/>
            <a:ext cx="3147937" cy="1156934"/>
          </a:xfrm>
          <a:prstGeom prst="rect">
            <a:avLst/>
          </a:prstGeom>
        </p:spPr>
      </p:pic>
      <p:pic>
        <p:nvPicPr>
          <p:cNvPr id="27" name="Imag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5391" y="780061"/>
            <a:ext cx="4998205" cy="2998923"/>
          </a:xfrm>
          <a:prstGeom prst="rect">
            <a:avLst/>
          </a:prstGeom>
        </p:spPr>
      </p:pic>
      <p:sp>
        <p:nvSpPr>
          <p:cNvPr id="2" name="Forme libre 1"/>
          <p:cNvSpPr/>
          <p:nvPr/>
        </p:nvSpPr>
        <p:spPr>
          <a:xfrm>
            <a:off x="2571750" y="1952625"/>
            <a:ext cx="1704975" cy="4257675"/>
          </a:xfrm>
          <a:custGeom>
            <a:avLst/>
            <a:gdLst>
              <a:gd name="connsiteX0" fmla="*/ 552450 w 1704975"/>
              <a:gd name="connsiteY0" fmla="*/ 66675 h 4257675"/>
              <a:gd name="connsiteX1" fmla="*/ 419100 w 1704975"/>
              <a:gd name="connsiteY1" fmla="*/ 38100 h 4257675"/>
              <a:gd name="connsiteX2" fmla="*/ 285750 w 1704975"/>
              <a:gd name="connsiteY2" fmla="*/ 76200 h 4257675"/>
              <a:gd name="connsiteX3" fmla="*/ 257175 w 1704975"/>
              <a:gd name="connsiteY3" fmla="*/ 276225 h 4257675"/>
              <a:gd name="connsiteX4" fmla="*/ 257175 w 1704975"/>
              <a:gd name="connsiteY4" fmla="*/ 504825 h 4257675"/>
              <a:gd name="connsiteX5" fmla="*/ 219075 w 1704975"/>
              <a:gd name="connsiteY5" fmla="*/ 552450 h 4257675"/>
              <a:gd name="connsiteX6" fmla="*/ 142875 w 1704975"/>
              <a:gd name="connsiteY6" fmla="*/ 676275 h 4257675"/>
              <a:gd name="connsiteX7" fmla="*/ 123825 w 1704975"/>
              <a:gd name="connsiteY7" fmla="*/ 857250 h 4257675"/>
              <a:gd name="connsiteX8" fmla="*/ 123825 w 1704975"/>
              <a:gd name="connsiteY8" fmla="*/ 923925 h 4257675"/>
              <a:gd name="connsiteX9" fmla="*/ 0 w 1704975"/>
              <a:gd name="connsiteY9" fmla="*/ 952500 h 4257675"/>
              <a:gd name="connsiteX10" fmla="*/ 0 w 1704975"/>
              <a:gd name="connsiteY10" fmla="*/ 952500 h 4257675"/>
              <a:gd name="connsiteX11" fmla="*/ 28575 w 1704975"/>
              <a:gd name="connsiteY11" fmla="*/ 1047750 h 4257675"/>
              <a:gd name="connsiteX12" fmla="*/ 95250 w 1704975"/>
              <a:gd name="connsiteY12" fmla="*/ 1019175 h 4257675"/>
              <a:gd name="connsiteX13" fmla="*/ 161925 w 1704975"/>
              <a:gd name="connsiteY13" fmla="*/ 1038225 h 4257675"/>
              <a:gd name="connsiteX14" fmla="*/ 228600 w 1704975"/>
              <a:gd name="connsiteY14" fmla="*/ 1200150 h 4257675"/>
              <a:gd name="connsiteX15" fmla="*/ 219075 w 1704975"/>
              <a:gd name="connsiteY15" fmla="*/ 4000500 h 4257675"/>
              <a:gd name="connsiteX16" fmla="*/ 266700 w 1704975"/>
              <a:gd name="connsiteY16" fmla="*/ 4143375 h 4257675"/>
              <a:gd name="connsiteX17" fmla="*/ 371475 w 1704975"/>
              <a:gd name="connsiteY17" fmla="*/ 4191000 h 4257675"/>
              <a:gd name="connsiteX18" fmla="*/ 514350 w 1704975"/>
              <a:gd name="connsiteY18" fmla="*/ 4210050 h 4257675"/>
              <a:gd name="connsiteX19" fmla="*/ 676275 w 1704975"/>
              <a:gd name="connsiteY19" fmla="*/ 4210050 h 4257675"/>
              <a:gd name="connsiteX20" fmla="*/ 847725 w 1704975"/>
              <a:gd name="connsiteY20" fmla="*/ 4210050 h 4257675"/>
              <a:gd name="connsiteX21" fmla="*/ 1000125 w 1704975"/>
              <a:gd name="connsiteY21" fmla="*/ 4248150 h 4257675"/>
              <a:gd name="connsiteX22" fmla="*/ 1171575 w 1704975"/>
              <a:gd name="connsiteY22" fmla="*/ 4257675 h 4257675"/>
              <a:gd name="connsiteX23" fmla="*/ 1295400 w 1704975"/>
              <a:gd name="connsiteY23" fmla="*/ 4248150 h 4257675"/>
              <a:gd name="connsiteX24" fmla="*/ 1371600 w 1704975"/>
              <a:gd name="connsiteY24" fmla="*/ 4219575 h 4257675"/>
              <a:gd name="connsiteX25" fmla="*/ 1419225 w 1704975"/>
              <a:gd name="connsiteY25" fmla="*/ 4152900 h 4257675"/>
              <a:gd name="connsiteX26" fmla="*/ 1428750 w 1704975"/>
              <a:gd name="connsiteY26" fmla="*/ 1219200 h 4257675"/>
              <a:gd name="connsiteX27" fmla="*/ 1533525 w 1704975"/>
              <a:gd name="connsiteY27" fmla="*/ 1190625 h 4257675"/>
              <a:gd name="connsiteX28" fmla="*/ 1562100 w 1704975"/>
              <a:gd name="connsiteY28" fmla="*/ 1143000 h 4257675"/>
              <a:gd name="connsiteX29" fmla="*/ 1543050 w 1704975"/>
              <a:gd name="connsiteY29" fmla="*/ 1076325 h 4257675"/>
              <a:gd name="connsiteX30" fmla="*/ 1628775 w 1704975"/>
              <a:gd name="connsiteY30" fmla="*/ 962025 h 4257675"/>
              <a:gd name="connsiteX31" fmla="*/ 1704975 w 1704975"/>
              <a:gd name="connsiteY31" fmla="*/ 962025 h 4257675"/>
              <a:gd name="connsiteX32" fmla="*/ 1657350 w 1704975"/>
              <a:gd name="connsiteY32" fmla="*/ 885825 h 4257675"/>
              <a:gd name="connsiteX33" fmla="*/ 1590675 w 1704975"/>
              <a:gd name="connsiteY33" fmla="*/ 914400 h 4257675"/>
              <a:gd name="connsiteX34" fmla="*/ 1600200 w 1704975"/>
              <a:gd name="connsiteY34" fmla="*/ 704850 h 4257675"/>
              <a:gd name="connsiteX35" fmla="*/ 1552575 w 1704975"/>
              <a:gd name="connsiteY35" fmla="*/ 590550 h 4257675"/>
              <a:gd name="connsiteX36" fmla="*/ 1457325 w 1704975"/>
              <a:gd name="connsiteY36" fmla="*/ 514350 h 4257675"/>
              <a:gd name="connsiteX37" fmla="*/ 1352550 w 1704975"/>
              <a:gd name="connsiteY37" fmla="*/ 457200 h 4257675"/>
              <a:gd name="connsiteX38" fmla="*/ 1352550 w 1704975"/>
              <a:gd name="connsiteY38" fmla="*/ 95250 h 4257675"/>
              <a:gd name="connsiteX39" fmla="*/ 1333500 w 1704975"/>
              <a:gd name="connsiteY39" fmla="*/ 57150 h 4257675"/>
              <a:gd name="connsiteX40" fmla="*/ 1314450 w 1704975"/>
              <a:gd name="connsiteY40" fmla="*/ 28575 h 4257675"/>
              <a:gd name="connsiteX41" fmla="*/ 1257300 w 1704975"/>
              <a:gd name="connsiteY41" fmla="*/ 19050 h 4257675"/>
              <a:gd name="connsiteX42" fmla="*/ 1152525 w 1704975"/>
              <a:gd name="connsiteY42" fmla="*/ 19050 h 4257675"/>
              <a:gd name="connsiteX43" fmla="*/ 1019175 w 1704975"/>
              <a:gd name="connsiteY43" fmla="*/ 28575 h 4257675"/>
              <a:gd name="connsiteX44" fmla="*/ 1000125 w 1704975"/>
              <a:gd name="connsiteY44" fmla="*/ 57150 h 4257675"/>
              <a:gd name="connsiteX45" fmla="*/ 990600 w 1704975"/>
              <a:gd name="connsiteY45" fmla="*/ 104775 h 4257675"/>
              <a:gd name="connsiteX46" fmla="*/ 981075 w 1704975"/>
              <a:gd name="connsiteY46" fmla="*/ 400050 h 4257675"/>
              <a:gd name="connsiteX47" fmla="*/ 914400 w 1704975"/>
              <a:gd name="connsiteY47" fmla="*/ 390525 h 4257675"/>
              <a:gd name="connsiteX48" fmla="*/ 923925 w 1704975"/>
              <a:gd name="connsiteY48" fmla="*/ 85725 h 4257675"/>
              <a:gd name="connsiteX49" fmla="*/ 895350 w 1704975"/>
              <a:gd name="connsiteY49" fmla="*/ 47625 h 4257675"/>
              <a:gd name="connsiteX50" fmla="*/ 866775 w 1704975"/>
              <a:gd name="connsiteY50" fmla="*/ 19050 h 4257675"/>
              <a:gd name="connsiteX51" fmla="*/ 771525 w 1704975"/>
              <a:gd name="connsiteY51" fmla="*/ 0 h 4257675"/>
              <a:gd name="connsiteX52" fmla="*/ 638175 w 1704975"/>
              <a:gd name="connsiteY52" fmla="*/ 9525 h 4257675"/>
              <a:gd name="connsiteX53" fmla="*/ 600075 w 1704975"/>
              <a:gd name="connsiteY53" fmla="*/ 38100 h 4257675"/>
              <a:gd name="connsiteX54" fmla="*/ 552450 w 1704975"/>
              <a:gd name="connsiteY54" fmla="*/ 66675 h 425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704975" h="4257675">
                <a:moveTo>
                  <a:pt x="552450" y="66675"/>
                </a:moveTo>
                <a:lnTo>
                  <a:pt x="419100" y="38100"/>
                </a:lnTo>
                <a:lnTo>
                  <a:pt x="285750" y="76200"/>
                </a:lnTo>
                <a:lnTo>
                  <a:pt x="257175" y="276225"/>
                </a:lnTo>
                <a:lnTo>
                  <a:pt x="257175" y="504825"/>
                </a:lnTo>
                <a:lnTo>
                  <a:pt x="219075" y="552450"/>
                </a:lnTo>
                <a:lnTo>
                  <a:pt x="142875" y="676275"/>
                </a:lnTo>
                <a:lnTo>
                  <a:pt x="123825" y="857250"/>
                </a:lnTo>
                <a:lnTo>
                  <a:pt x="123825" y="923925"/>
                </a:lnTo>
                <a:lnTo>
                  <a:pt x="0" y="952500"/>
                </a:lnTo>
                <a:lnTo>
                  <a:pt x="0" y="952500"/>
                </a:lnTo>
                <a:lnTo>
                  <a:pt x="28575" y="1047750"/>
                </a:lnTo>
                <a:lnTo>
                  <a:pt x="95250" y="1019175"/>
                </a:lnTo>
                <a:lnTo>
                  <a:pt x="161925" y="1038225"/>
                </a:lnTo>
                <a:lnTo>
                  <a:pt x="228600" y="1200150"/>
                </a:lnTo>
                <a:lnTo>
                  <a:pt x="219075" y="4000500"/>
                </a:lnTo>
                <a:lnTo>
                  <a:pt x="266700" y="4143375"/>
                </a:lnTo>
                <a:lnTo>
                  <a:pt x="371475" y="4191000"/>
                </a:lnTo>
                <a:lnTo>
                  <a:pt x="514350" y="4210050"/>
                </a:lnTo>
                <a:lnTo>
                  <a:pt x="676275" y="4210050"/>
                </a:lnTo>
                <a:lnTo>
                  <a:pt x="847725" y="4210050"/>
                </a:lnTo>
                <a:lnTo>
                  <a:pt x="1000125" y="4248150"/>
                </a:lnTo>
                <a:lnTo>
                  <a:pt x="1171575" y="4257675"/>
                </a:lnTo>
                <a:lnTo>
                  <a:pt x="1295400" y="4248150"/>
                </a:lnTo>
                <a:lnTo>
                  <a:pt x="1371600" y="4219575"/>
                </a:lnTo>
                <a:lnTo>
                  <a:pt x="1419225" y="4152900"/>
                </a:lnTo>
                <a:lnTo>
                  <a:pt x="1428750" y="1219200"/>
                </a:lnTo>
                <a:lnTo>
                  <a:pt x="1533525" y="1190625"/>
                </a:lnTo>
                <a:lnTo>
                  <a:pt x="1562100" y="1143000"/>
                </a:lnTo>
                <a:lnTo>
                  <a:pt x="1543050" y="1076325"/>
                </a:lnTo>
                <a:lnTo>
                  <a:pt x="1628775" y="962025"/>
                </a:lnTo>
                <a:lnTo>
                  <a:pt x="1704975" y="962025"/>
                </a:lnTo>
                <a:lnTo>
                  <a:pt x="1657350" y="885825"/>
                </a:lnTo>
                <a:lnTo>
                  <a:pt x="1590675" y="914400"/>
                </a:lnTo>
                <a:lnTo>
                  <a:pt x="1600200" y="704850"/>
                </a:lnTo>
                <a:lnTo>
                  <a:pt x="1552575" y="590550"/>
                </a:lnTo>
                <a:lnTo>
                  <a:pt x="1457325" y="514350"/>
                </a:lnTo>
                <a:lnTo>
                  <a:pt x="1352550" y="457200"/>
                </a:lnTo>
                <a:lnTo>
                  <a:pt x="1352550" y="95250"/>
                </a:lnTo>
                <a:lnTo>
                  <a:pt x="1333500" y="57150"/>
                </a:lnTo>
                <a:lnTo>
                  <a:pt x="1314450" y="28575"/>
                </a:lnTo>
                <a:lnTo>
                  <a:pt x="1257300" y="19050"/>
                </a:lnTo>
                <a:lnTo>
                  <a:pt x="1152525" y="19050"/>
                </a:lnTo>
                <a:lnTo>
                  <a:pt x="1019175" y="28575"/>
                </a:lnTo>
                <a:lnTo>
                  <a:pt x="1000125" y="57150"/>
                </a:lnTo>
                <a:lnTo>
                  <a:pt x="990600" y="104775"/>
                </a:lnTo>
                <a:lnTo>
                  <a:pt x="981075" y="400050"/>
                </a:lnTo>
                <a:lnTo>
                  <a:pt x="914400" y="390525"/>
                </a:lnTo>
                <a:lnTo>
                  <a:pt x="923925" y="85725"/>
                </a:lnTo>
                <a:lnTo>
                  <a:pt x="895350" y="47625"/>
                </a:lnTo>
                <a:lnTo>
                  <a:pt x="866775" y="19050"/>
                </a:lnTo>
                <a:lnTo>
                  <a:pt x="771525" y="0"/>
                </a:lnTo>
                <a:lnTo>
                  <a:pt x="638175" y="9525"/>
                </a:lnTo>
                <a:lnTo>
                  <a:pt x="600075" y="38100"/>
                </a:lnTo>
                <a:lnTo>
                  <a:pt x="552450" y="66675"/>
                </a:lnTo>
                <a:close/>
              </a:path>
            </a:pathLst>
          </a:custGeom>
          <a:solidFill>
            <a:srgbClr val="FFFF00">
              <a:alpha val="50196"/>
            </a:srgbClr>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p:cNvSpPr txBox="1"/>
          <p:nvPr/>
        </p:nvSpPr>
        <p:spPr>
          <a:xfrm>
            <a:off x="6062268" y="4357451"/>
            <a:ext cx="1508304" cy="369332"/>
          </a:xfrm>
          <a:prstGeom prst="rect">
            <a:avLst/>
          </a:prstGeom>
          <a:solidFill>
            <a:srgbClr val="FFFF00"/>
          </a:solidFill>
          <a:ln w="76200">
            <a:solidFill>
              <a:srgbClr val="00B050"/>
            </a:solidFill>
          </a:ln>
        </p:spPr>
        <p:txBody>
          <a:bodyPr wrap="square" rtlCol="0">
            <a:spAutoFit/>
          </a:bodyPr>
          <a:lstStyle/>
          <a:p>
            <a:pPr algn="ctr"/>
            <a:r>
              <a:rPr lang="fr-FR" dirty="0" smtClean="0"/>
              <a:t>Unité cœur</a:t>
            </a:r>
            <a:endParaRPr lang="en-US" dirty="0"/>
          </a:p>
        </p:txBody>
      </p:sp>
      <p:cxnSp>
        <p:nvCxnSpPr>
          <p:cNvPr id="7" name="Connecteur droit avec flèche 6"/>
          <p:cNvCxnSpPr>
            <a:stCxn id="5" idx="1"/>
          </p:cNvCxnSpPr>
          <p:nvPr/>
        </p:nvCxnSpPr>
        <p:spPr>
          <a:xfrm flipH="1">
            <a:off x="4008416" y="4542117"/>
            <a:ext cx="2053852" cy="10162"/>
          </a:xfrm>
          <a:prstGeom prst="straightConnector1">
            <a:avLst/>
          </a:prstGeom>
          <a:ln w="762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42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SR 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012" y="3169116"/>
            <a:ext cx="2228850" cy="819150"/>
          </a:xfrm>
          <a:prstGeom prst="rect">
            <a:avLst/>
          </a:prstGeom>
        </p:spPr>
      </p:pic>
    </p:spTree>
    <p:extLst>
      <p:ext uri="{BB962C8B-B14F-4D97-AF65-F5344CB8AC3E}">
        <p14:creationId xmlns:p14="http://schemas.microsoft.com/office/powerpoint/2010/main" val="371355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800px-MoltenSaltReac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15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p:cNvPicPr>
            <a:picLocks noChangeAspect="1"/>
          </p:cNvPicPr>
          <p:nvPr/>
        </p:nvPicPr>
        <p:blipFill rotWithShape="1">
          <a:blip r:embed="rId5">
            <a:extLst>
              <a:ext uri="{28A0092B-C50C-407E-A947-70E740481C1C}">
                <a14:useLocalDpi xmlns:a14="http://schemas.microsoft.com/office/drawing/2010/main" val="0"/>
              </a:ext>
            </a:extLst>
          </a:blip>
          <a:srcRect l="6691" t="3846" r="6338" b="18571"/>
          <a:stretch/>
        </p:blipFill>
        <p:spPr>
          <a:xfrm>
            <a:off x="9242474" y="0"/>
            <a:ext cx="2949526" cy="4215315"/>
          </a:xfrm>
          <a:prstGeom prst="rect">
            <a:avLst/>
          </a:prstGeom>
          <a:ln w="57150">
            <a:noFill/>
          </a:ln>
        </p:spPr>
      </p:pic>
      <p:pic>
        <p:nvPicPr>
          <p:cNvPr id="5" name="Picture 2" descr="usa-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3934" y="5211089"/>
            <a:ext cx="2403896" cy="164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p:cNvGrpSpPr/>
          <p:nvPr/>
        </p:nvGrpSpPr>
        <p:grpSpPr>
          <a:xfrm>
            <a:off x="9823515" y="4254760"/>
            <a:ext cx="1883293" cy="1831714"/>
            <a:chOff x="9823515" y="4254760"/>
            <a:chExt cx="1883293" cy="1831714"/>
          </a:xfrm>
        </p:grpSpPr>
        <p:pic>
          <p:nvPicPr>
            <p:cNvPr id="4" name="Picture 7" descr="2000px-Oak_Ridge_National_Laboratory_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23515" y="4254760"/>
              <a:ext cx="1883293" cy="97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4"/>
            <p:cNvSpPr>
              <a:spLocks noChangeShapeType="1"/>
            </p:cNvSpPr>
            <p:nvPr/>
          </p:nvSpPr>
          <p:spPr bwMode="auto">
            <a:xfrm>
              <a:off x="11150600" y="5245100"/>
              <a:ext cx="209550" cy="841374"/>
            </a:xfrm>
            <a:prstGeom prst="line">
              <a:avLst/>
            </a:prstGeom>
            <a:noFill/>
            <a:ln w="28575">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ustDataLst>
      <p:tags r:id="rId1"/>
    </p:custDataLst>
    <p:extLst>
      <p:ext uri="{BB962C8B-B14F-4D97-AF65-F5344CB8AC3E}">
        <p14:creationId xmlns:p14="http://schemas.microsoft.com/office/powerpoint/2010/main" val="420354540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1000"/>
                                        <p:tgtEl>
                                          <p:spTgt spid="2"/>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p:cNvGrpSpPr/>
          <p:nvPr/>
        </p:nvGrpSpPr>
        <p:grpSpPr>
          <a:xfrm>
            <a:off x="396939" y="354573"/>
            <a:ext cx="8240772" cy="6311659"/>
            <a:chOff x="3367027" y="57764"/>
            <a:chExt cx="8240772" cy="6311659"/>
          </a:xfrm>
        </p:grpSpPr>
        <p:pic>
          <p:nvPicPr>
            <p:cNvPr id="7" name="Image 6"/>
            <p:cNvPicPr>
              <a:picLocks noChangeAspect="1"/>
            </p:cNvPicPr>
            <p:nvPr/>
          </p:nvPicPr>
          <p:blipFill rotWithShape="1">
            <a:blip r:embed="rId3"/>
            <a:srcRect r="7473"/>
            <a:stretch/>
          </p:blipFill>
          <p:spPr>
            <a:xfrm>
              <a:off x="3452014" y="290286"/>
              <a:ext cx="8086844" cy="6079137"/>
            </a:xfrm>
            <a:prstGeom prst="rect">
              <a:avLst/>
            </a:prstGeom>
          </p:spPr>
        </p:pic>
        <p:sp>
          <p:nvSpPr>
            <p:cNvPr id="8" name="ZoneTexte 7"/>
            <p:cNvSpPr txBox="1"/>
            <p:nvPr/>
          </p:nvSpPr>
          <p:spPr>
            <a:xfrm>
              <a:off x="9416145" y="57764"/>
              <a:ext cx="1407884" cy="584775"/>
            </a:xfrm>
            <a:prstGeom prst="rect">
              <a:avLst/>
            </a:prstGeom>
            <a:solidFill>
              <a:schemeClr val="bg1"/>
            </a:solidFill>
          </p:spPr>
          <p:txBody>
            <a:bodyPr wrap="square" rtlCol="0">
              <a:spAutoFit/>
            </a:bodyPr>
            <a:lstStyle/>
            <a:p>
              <a:pPr algn="ctr"/>
              <a:r>
                <a:rPr lang="fr-FR" sz="1600" dirty="0" smtClean="0"/>
                <a:t>Ventilation :</a:t>
              </a:r>
            </a:p>
            <a:p>
              <a:pPr algn="ctr"/>
              <a:r>
                <a:rPr lang="fr-FR" sz="1600" dirty="0" smtClean="0"/>
                <a:t>air chaude</a:t>
              </a:r>
              <a:endParaRPr lang="en-US" sz="1600" dirty="0"/>
            </a:p>
          </p:txBody>
        </p:sp>
        <p:sp>
          <p:nvSpPr>
            <p:cNvPr id="9" name="ZoneTexte 8"/>
            <p:cNvSpPr txBox="1"/>
            <p:nvPr/>
          </p:nvSpPr>
          <p:spPr>
            <a:xfrm>
              <a:off x="10359572" y="1248792"/>
              <a:ext cx="1248227" cy="584775"/>
            </a:xfrm>
            <a:prstGeom prst="rect">
              <a:avLst/>
            </a:prstGeom>
            <a:solidFill>
              <a:schemeClr val="bg1"/>
            </a:solidFill>
          </p:spPr>
          <p:txBody>
            <a:bodyPr wrap="square" rtlCol="0">
              <a:spAutoFit/>
            </a:bodyPr>
            <a:lstStyle/>
            <a:p>
              <a:pPr algn="ctr"/>
              <a:r>
                <a:rPr lang="fr-FR" sz="1600" dirty="0" smtClean="0"/>
                <a:t>Ventilation : air froide</a:t>
              </a:r>
              <a:endParaRPr lang="en-US" sz="1600" dirty="0"/>
            </a:p>
          </p:txBody>
        </p:sp>
        <p:sp>
          <p:nvSpPr>
            <p:cNvPr id="10" name="ZoneTexte 9"/>
            <p:cNvSpPr txBox="1"/>
            <p:nvPr/>
          </p:nvSpPr>
          <p:spPr>
            <a:xfrm>
              <a:off x="8294010" y="4193314"/>
              <a:ext cx="2244270" cy="584775"/>
            </a:xfrm>
            <a:prstGeom prst="rect">
              <a:avLst/>
            </a:prstGeom>
            <a:solidFill>
              <a:schemeClr val="bg1"/>
            </a:solidFill>
          </p:spPr>
          <p:txBody>
            <a:bodyPr wrap="square" rtlCol="0">
              <a:spAutoFit/>
            </a:bodyPr>
            <a:lstStyle/>
            <a:p>
              <a:pPr algn="ctr"/>
              <a:r>
                <a:rPr lang="fr-FR" sz="1600" b="1" dirty="0" smtClean="0"/>
                <a:t>Réacteur à Sels Stables :</a:t>
              </a:r>
            </a:p>
            <a:p>
              <a:pPr algn="ctr"/>
              <a:r>
                <a:rPr lang="fr-FR" sz="1600" b="1" dirty="0"/>
                <a:t>s</a:t>
              </a:r>
              <a:r>
                <a:rPr lang="fr-FR" sz="1600" b="1" dirty="0" smtClean="0"/>
                <a:t>ection du </a:t>
              </a:r>
              <a:r>
                <a:rPr lang="fr-FR" sz="1600" b="1" dirty="0" err="1" smtClean="0"/>
                <a:t>coeur</a:t>
              </a:r>
              <a:endParaRPr lang="en-US" sz="1600" b="1" dirty="0"/>
            </a:p>
          </p:txBody>
        </p:sp>
        <p:sp>
          <p:nvSpPr>
            <p:cNvPr id="11" name="ZoneTexte 10"/>
            <p:cNvSpPr txBox="1"/>
            <p:nvPr/>
          </p:nvSpPr>
          <p:spPr>
            <a:xfrm>
              <a:off x="8020960" y="5186737"/>
              <a:ext cx="1616525" cy="584775"/>
            </a:xfrm>
            <a:prstGeom prst="rect">
              <a:avLst/>
            </a:prstGeom>
            <a:solidFill>
              <a:schemeClr val="bg1"/>
            </a:solidFill>
          </p:spPr>
          <p:txBody>
            <a:bodyPr wrap="square" rtlCol="0">
              <a:spAutoFit/>
            </a:bodyPr>
            <a:lstStyle/>
            <a:p>
              <a:pPr algn="ctr"/>
              <a:r>
                <a:rPr lang="fr-FR" sz="1600" dirty="0" smtClean="0"/>
                <a:t>Assemblage de combustible</a:t>
              </a:r>
              <a:endParaRPr lang="en-US" sz="1600" dirty="0"/>
            </a:p>
          </p:txBody>
        </p:sp>
        <p:sp>
          <p:nvSpPr>
            <p:cNvPr id="12" name="ZoneTexte 11"/>
            <p:cNvSpPr txBox="1"/>
            <p:nvPr/>
          </p:nvSpPr>
          <p:spPr>
            <a:xfrm>
              <a:off x="3367027" y="5186737"/>
              <a:ext cx="1524001" cy="584775"/>
            </a:xfrm>
            <a:prstGeom prst="rect">
              <a:avLst/>
            </a:prstGeom>
            <a:solidFill>
              <a:schemeClr val="bg1"/>
            </a:solidFill>
          </p:spPr>
          <p:txBody>
            <a:bodyPr wrap="square" rtlCol="0">
              <a:spAutoFit/>
            </a:bodyPr>
            <a:lstStyle/>
            <a:p>
              <a:pPr algn="ctr"/>
              <a:r>
                <a:rPr lang="fr-FR" sz="1600" dirty="0" smtClean="0"/>
                <a:t>Echangeurs</a:t>
              </a:r>
            </a:p>
            <a:p>
              <a:pPr algn="ctr"/>
              <a:r>
                <a:rPr lang="fr-FR" sz="1600" dirty="0" smtClean="0"/>
                <a:t>de chaleur</a:t>
              </a:r>
              <a:endParaRPr lang="en-US" sz="1600" dirty="0"/>
            </a:p>
          </p:txBody>
        </p:sp>
        <p:sp>
          <p:nvSpPr>
            <p:cNvPr id="13" name="ZoneTexte 12"/>
            <p:cNvSpPr txBox="1"/>
            <p:nvPr/>
          </p:nvSpPr>
          <p:spPr>
            <a:xfrm>
              <a:off x="3914799" y="2569235"/>
              <a:ext cx="1952458" cy="338554"/>
            </a:xfrm>
            <a:prstGeom prst="rect">
              <a:avLst/>
            </a:prstGeom>
            <a:solidFill>
              <a:schemeClr val="bg1"/>
            </a:solidFill>
          </p:spPr>
          <p:txBody>
            <a:bodyPr wrap="square" rtlCol="0">
              <a:spAutoFit/>
            </a:bodyPr>
            <a:lstStyle/>
            <a:p>
              <a:pPr algn="ctr"/>
              <a:r>
                <a:rPr lang="fr-FR" sz="1600" b="1" dirty="0" smtClean="0"/>
                <a:t>Module de </a:t>
              </a:r>
              <a:r>
                <a:rPr lang="fr-FR" sz="1600" b="1" dirty="0" err="1" smtClean="0"/>
                <a:t>coeur</a:t>
              </a:r>
              <a:endParaRPr lang="en-US" sz="1600" b="1" dirty="0"/>
            </a:p>
          </p:txBody>
        </p:sp>
        <p:sp>
          <p:nvSpPr>
            <p:cNvPr id="14" name="ZoneTexte 13"/>
            <p:cNvSpPr txBox="1"/>
            <p:nvPr/>
          </p:nvSpPr>
          <p:spPr>
            <a:xfrm>
              <a:off x="3809426" y="1418069"/>
              <a:ext cx="2928687" cy="830997"/>
            </a:xfrm>
            <a:prstGeom prst="rect">
              <a:avLst/>
            </a:prstGeom>
            <a:solidFill>
              <a:schemeClr val="bg1"/>
            </a:solidFill>
          </p:spPr>
          <p:txBody>
            <a:bodyPr wrap="square" rtlCol="0">
              <a:spAutoFit/>
            </a:bodyPr>
            <a:lstStyle/>
            <a:p>
              <a:pPr algn="ctr"/>
              <a:r>
                <a:rPr lang="fr-FR" sz="1600" dirty="0" smtClean="0"/>
                <a:t>Structure pour support &amp; migration des assemblages de combustible</a:t>
              </a:r>
              <a:endParaRPr lang="en-US" sz="1600" dirty="0"/>
            </a:p>
          </p:txBody>
        </p:sp>
        <p:sp>
          <p:nvSpPr>
            <p:cNvPr id="15" name="ZoneTexte 14"/>
            <p:cNvSpPr txBox="1"/>
            <p:nvPr/>
          </p:nvSpPr>
          <p:spPr>
            <a:xfrm>
              <a:off x="5273769" y="5784648"/>
              <a:ext cx="1860216" cy="584775"/>
            </a:xfrm>
            <a:prstGeom prst="rect">
              <a:avLst/>
            </a:prstGeom>
            <a:solidFill>
              <a:schemeClr val="bg1"/>
            </a:solidFill>
          </p:spPr>
          <p:txBody>
            <a:bodyPr wrap="square" rtlCol="0">
              <a:spAutoFit/>
            </a:bodyPr>
            <a:lstStyle/>
            <a:p>
              <a:pPr algn="ctr"/>
              <a:r>
                <a:rPr lang="fr-FR" sz="1600" dirty="0" smtClean="0"/>
                <a:t>Grille support</a:t>
              </a:r>
            </a:p>
            <a:p>
              <a:pPr algn="ctr"/>
              <a:r>
                <a:rPr lang="fr-FR" sz="1600" dirty="0" smtClean="0"/>
                <a:t>pour assemblages</a:t>
              </a:r>
              <a:endParaRPr lang="en-US" sz="1600" dirty="0"/>
            </a:p>
          </p:txBody>
        </p:sp>
      </p:gr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047" y="197285"/>
            <a:ext cx="4215124" cy="962896"/>
          </a:xfrm>
          <a:prstGeom prst="rect">
            <a:avLst/>
          </a:prstGeom>
        </p:spPr>
      </p:pic>
      <p:grpSp>
        <p:nvGrpSpPr>
          <p:cNvPr id="131" name="Groupe 130"/>
          <p:cNvGrpSpPr/>
          <p:nvPr/>
        </p:nvGrpSpPr>
        <p:grpSpPr>
          <a:xfrm rot="16200000">
            <a:off x="8204408" y="5215405"/>
            <a:ext cx="720000" cy="1800000"/>
            <a:chOff x="696685" y="2569234"/>
            <a:chExt cx="720000" cy="1800000"/>
          </a:xfrm>
        </p:grpSpPr>
        <p:sp>
          <p:nvSpPr>
            <p:cNvPr id="17" name="Rectangle 16"/>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e 32"/>
            <p:cNvGrpSpPr/>
            <p:nvPr/>
          </p:nvGrpSpPr>
          <p:grpSpPr>
            <a:xfrm>
              <a:off x="761041" y="2592847"/>
              <a:ext cx="545758" cy="113140"/>
              <a:chOff x="722767" y="2599899"/>
              <a:chExt cx="545758" cy="113140"/>
            </a:xfrm>
          </p:grpSpPr>
          <p:grpSp>
            <p:nvGrpSpPr>
              <p:cNvPr id="23" name="Groupe 22"/>
              <p:cNvGrpSpPr/>
              <p:nvPr/>
            </p:nvGrpSpPr>
            <p:grpSpPr>
              <a:xfrm>
                <a:off x="722767" y="2599899"/>
                <a:ext cx="115434" cy="113140"/>
                <a:chOff x="732292" y="2606249"/>
                <a:chExt cx="115434" cy="113140"/>
              </a:xfrm>
            </p:grpSpPr>
            <p:sp>
              <p:nvSpPr>
                <p:cNvPr id="18" name="Rectangle 1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lipse 2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e 23"/>
              <p:cNvGrpSpPr/>
              <p:nvPr/>
            </p:nvGrpSpPr>
            <p:grpSpPr>
              <a:xfrm>
                <a:off x="864282" y="2599899"/>
                <a:ext cx="115434" cy="113140"/>
                <a:chOff x="732292" y="2606249"/>
                <a:chExt cx="115434" cy="113140"/>
              </a:xfrm>
            </p:grpSpPr>
            <p:sp>
              <p:nvSpPr>
                <p:cNvPr id="25" name="Rectangle 2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Ellipse 2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e 26"/>
              <p:cNvGrpSpPr/>
              <p:nvPr/>
            </p:nvGrpSpPr>
            <p:grpSpPr>
              <a:xfrm>
                <a:off x="1008432" y="2599899"/>
                <a:ext cx="115434" cy="113140"/>
                <a:chOff x="732292" y="2606249"/>
                <a:chExt cx="115434" cy="113140"/>
              </a:xfrm>
            </p:grpSpPr>
            <p:sp>
              <p:nvSpPr>
                <p:cNvPr id="28" name="Rectangle 2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llipse 2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e 29"/>
              <p:cNvGrpSpPr/>
              <p:nvPr/>
            </p:nvGrpSpPr>
            <p:grpSpPr>
              <a:xfrm>
                <a:off x="1153091" y="2599899"/>
                <a:ext cx="115434" cy="113140"/>
                <a:chOff x="732292" y="2606249"/>
                <a:chExt cx="115434" cy="113140"/>
              </a:xfrm>
            </p:grpSpPr>
            <p:sp>
              <p:nvSpPr>
                <p:cNvPr id="31" name="Rectangle 3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llipse 3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 name="Groupe 33"/>
            <p:cNvGrpSpPr/>
            <p:nvPr/>
          </p:nvGrpSpPr>
          <p:grpSpPr>
            <a:xfrm>
              <a:off x="776979" y="4224104"/>
              <a:ext cx="545758" cy="113140"/>
              <a:chOff x="722767" y="2599899"/>
              <a:chExt cx="545758" cy="113140"/>
            </a:xfrm>
          </p:grpSpPr>
          <p:grpSp>
            <p:nvGrpSpPr>
              <p:cNvPr id="35" name="Groupe 34"/>
              <p:cNvGrpSpPr/>
              <p:nvPr/>
            </p:nvGrpSpPr>
            <p:grpSpPr>
              <a:xfrm>
                <a:off x="722767" y="2599899"/>
                <a:ext cx="115434" cy="113140"/>
                <a:chOff x="732292" y="2606249"/>
                <a:chExt cx="115434" cy="113140"/>
              </a:xfrm>
            </p:grpSpPr>
            <p:sp>
              <p:nvSpPr>
                <p:cNvPr id="45" name="Rectangle 4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Ellipse 4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e 35"/>
              <p:cNvGrpSpPr/>
              <p:nvPr/>
            </p:nvGrpSpPr>
            <p:grpSpPr>
              <a:xfrm>
                <a:off x="864282" y="2599899"/>
                <a:ext cx="115434" cy="113140"/>
                <a:chOff x="732292" y="2606249"/>
                <a:chExt cx="115434" cy="113140"/>
              </a:xfrm>
            </p:grpSpPr>
            <p:sp>
              <p:nvSpPr>
                <p:cNvPr id="43" name="Rectangle 4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Ellipse 4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e 36"/>
              <p:cNvGrpSpPr/>
              <p:nvPr/>
            </p:nvGrpSpPr>
            <p:grpSpPr>
              <a:xfrm>
                <a:off x="1008432" y="2599899"/>
                <a:ext cx="115434" cy="113140"/>
                <a:chOff x="732292" y="2606249"/>
                <a:chExt cx="115434" cy="113140"/>
              </a:xfrm>
            </p:grpSpPr>
            <p:sp>
              <p:nvSpPr>
                <p:cNvPr id="41" name="Rectangle 4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Ellipse 4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e 37"/>
              <p:cNvGrpSpPr/>
              <p:nvPr/>
            </p:nvGrpSpPr>
            <p:grpSpPr>
              <a:xfrm>
                <a:off x="1153091" y="2599899"/>
                <a:ext cx="115434" cy="113140"/>
                <a:chOff x="732292" y="2606249"/>
                <a:chExt cx="115434" cy="113140"/>
              </a:xfrm>
            </p:grpSpPr>
            <p:sp>
              <p:nvSpPr>
                <p:cNvPr id="39" name="Rectangle 3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Ellipse 3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4" name="Groupe 93"/>
            <p:cNvGrpSpPr/>
            <p:nvPr/>
          </p:nvGrpSpPr>
          <p:grpSpPr>
            <a:xfrm>
              <a:off x="780397" y="2736982"/>
              <a:ext cx="72000" cy="1365817"/>
              <a:chOff x="780397" y="2736982"/>
              <a:chExt cx="72000" cy="1365817"/>
            </a:xfrm>
          </p:grpSpPr>
          <p:sp>
            <p:nvSpPr>
              <p:cNvPr id="67" name="Rectangle 6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Connecteur droit 6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e 94"/>
            <p:cNvGrpSpPr/>
            <p:nvPr/>
          </p:nvGrpSpPr>
          <p:grpSpPr>
            <a:xfrm>
              <a:off x="720109" y="2827497"/>
              <a:ext cx="72000" cy="1365817"/>
              <a:chOff x="780397" y="2736982"/>
              <a:chExt cx="72000" cy="1365817"/>
            </a:xfrm>
          </p:grpSpPr>
          <p:sp>
            <p:nvSpPr>
              <p:cNvPr id="96" name="Rectangle 9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Connecteur droit 9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e 98"/>
            <p:cNvGrpSpPr/>
            <p:nvPr/>
          </p:nvGrpSpPr>
          <p:grpSpPr>
            <a:xfrm>
              <a:off x="919432" y="2736979"/>
              <a:ext cx="72000" cy="1365817"/>
              <a:chOff x="780397" y="2736982"/>
              <a:chExt cx="72000" cy="1365817"/>
            </a:xfrm>
          </p:grpSpPr>
          <p:sp>
            <p:nvSpPr>
              <p:cNvPr id="100" name="Rectangle 9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 name="Connecteur droit 10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e 102"/>
            <p:cNvGrpSpPr/>
            <p:nvPr/>
          </p:nvGrpSpPr>
          <p:grpSpPr>
            <a:xfrm>
              <a:off x="1054876" y="2736980"/>
              <a:ext cx="72000" cy="1365817"/>
              <a:chOff x="780397" y="2736982"/>
              <a:chExt cx="72000" cy="1365817"/>
            </a:xfrm>
          </p:grpSpPr>
          <p:sp>
            <p:nvSpPr>
              <p:cNvPr id="104" name="Rectangle 10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 name="Connecteur droit 10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e 106"/>
            <p:cNvGrpSpPr/>
            <p:nvPr/>
          </p:nvGrpSpPr>
          <p:grpSpPr>
            <a:xfrm>
              <a:off x="1187164" y="2736981"/>
              <a:ext cx="72000" cy="1365817"/>
              <a:chOff x="780397" y="2736982"/>
              <a:chExt cx="72000" cy="1365817"/>
            </a:xfrm>
          </p:grpSpPr>
          <p:sp>
            <p:nvSpPr>
              <p:cNvPr id="108" name="Rectangle 10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Connecteur droit 10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e 110"/>
            <p:cNvGrpSpPr/>
            <p:nvPr/>
          </p:nvGrpSpPr>
          <p:grpSpPr>
            <a:xfrm>
              <a:off x="1320397" y="2736982"/>
              <a:ext cx="72000" cy="1365817"/>
              <a:chOff x="780397" y="2736982"/>
              <a:chExt cx="72000" cy="1365817"/>
            </a:xfrm>
          </p:grpSpPr>
          <p:sp>
            <p:nvSpPr>
              <p:cNvPr id="112" name="Rectangle 11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Connecteur droit 11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4" name="Rectangle 11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e 114"/>
            <p:cNvGrpSpPr/>
            <p:nvPr/>
          </p:nvGrpSpPr>
          <p:grpSpPr>
            <a:xfrm>
              <a:off x="849051" y="2827497"/>
              <a:ext cx="72000" cy="1365817"/>
              <a:chOff x="780397" y="2736982"/>
              <a:chExt cx="72000" cy="1365817"/>
            </a:xfrm>
          </p:grpSpPr>
          <p:sp>
            <p:nvSpPr>
              <p:cNvPr id="116" name="Rectangle 11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 name="Connecteur droit 11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8" name="Rectangle 11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e 118"/>
            <p:cNvGrpSpPr/>
            <p:nvPr/>
          </p:nvGrpSpPr>
          <p:grpSpPr>
            <a:xfrm>
              <a:off x="987222" y="2827496"/>
              <a:ext cx="72000" cy="1365817"/>
              <a:chOff x="780397" y="2736982"/>
              <a:chExt cx="72000" cy="1365817"/>
            </a:xfrm>
          </p:grpSpPr>
          <p:sp>
            <p:nvSpPr>
              <p:cNvPr id="120" name="Rectangle 11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1" name="Connecteur droit 12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2" name="Rectangle 12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 name="Groupe 122"/>
            <p:cNvGrpSpPr/>
            <p:nvPr/>
          </p:nvGrpSpPr>
          <p:grpSpPr>
            <a:xfrm>
              <a:off x="1123733" y="2827495"/>
              <a:ext cx="72000" cy="1365817"/>
              <a:chOff x="780397" y="2736982"/>
              <a:chExt cx="72000" cy="1365817"/>
            </a:xfrm>
          </p:grpSpPr>
          <p:sp>
            <p:nvSpPr>
              <p:cNvPr id="124" name="Rectangle 12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5" name="Connecteur droit 12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 name="Groupe 126"/>
            <p:cNvGrpSpPr/>
            <p:nvPr/>
          </p:nvGrpSpPr>
          <p:grpSpPr>
            <a:xfrm>
              <a:off x="1249730" y="2827495"/>
              <a:ext cx="72000" cy="1365817"/>
              <a:chOff x="780397" y="2736982"/>
              <a:chExt cx="72000" cy="1365817"/>
            </a:xfrm>
          </p:grpSpPr>
          <p:sp>
            <p:nvSpPr>
              <p:cNvPr id="128" name="Rectangle 12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9" name="Connecteur droit 12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0" name="Rectangle 12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2" name="Groupe 131"/>
          <p:cNvGrpSpPr/>
          <p:nvPr/>
        </p:nvGrpSpPr>
        <p:grpSpPr>
          <a:xfrm rot="16200000">
            <a:off x="8204408" y="4450071"/>
            <a:ext cx="720000" cy="1800000"/>
            <a:chOff x="696685" y="2569234"/>
            <a:chExt cx="720000" cy="1800000"/>
          </a:xfrm>
        </p:grpSpPr>
        <p:sp>
          <p:nvSpPr>
            <p:cNvPr id="133" name="Rectangle 132"/>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4" name="Groupe 133"/>
            <p:cNvGrpSpPr/>
            <p:nvPr/>
          </p:nvGrpSpPr>
          <p:grpSpPr>
            <a:xfrm>
              <a:off x="761041" y="2592847"/>
              <a:ext cx="545758" cy="113140"/>
              <a:chOff x="722767" y="2599899"/>
              <a:chExt cx="545758" cy="113140"/>
            </a:xfrm>
          </p:grpSpPr>
          <p:grpSp>
            <p:nvGrpSpPr>
              <p:cNvPr id="188" name="Groupe 187"/>
              <p:cNvGrpSpPr/>
              <p:nvPr/>
            </p:nvGrpSpPr>
            <p:grpSpPr>
              <a:xfrm>
                <a:off x="722767" y="2599899"/>
                <a:ext cx="115434" cy="113140"/>
                <a:chOff x="732292" y="2606249"/>
                <a:chExt cx="115434" cy="113140"/>
              </a:xfrm>
            </p:grpSpPr>
            <p:sp>
              <p:nvSpPr>
                <p:cNvPr id="198" name="Rectangle 19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Ellipse 19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e 188"/>
              <p:cNvGrpSpPr/>
              <p:nvPr/>
            </p:nvGrpSpPr>
            <p:grpSpPr>
              <a:xfrm>
                <a:off x="864282" y="2599899"/>
                <a:ext cx="115434" cy="113140"/>
                <a:chOff x="732292" y="2606249"/>
                <a:chExt cx="115434" cy="113140"/>
              </a:xfrm>
            </p:grpSpPr>
            <p:sp>
              <p:nvSpPr>
                <p:cNvPr id="196" name="Rectangle 19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Ellipse 19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0" name="Groupe 189"/>
              <p:cNvGrpSpPr/>
              <p:nvPr/>
            </p:nvGrpSpPr>
            <p:grpSpPr>
              <a:xfrm>
                <a:off x="1008432" y="2599899"/>
                <a:ext cx="115434" cy="113140"/>
                <a:chOff x="732292" y="2606249"/>
                <a:chExt cx="115434" cy="113140"/>
              </a:xfrm>
            </p:grpSpPr>
            <p:sp>
              <p:nvSpPr>
                <p:cNvPr id="194" name="Rectangle 19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Ellipse 19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e 190"/>
              <p:cNvGrpSpPr/>
              <p:nvPr/>
            </p:nvGrpSpPr>
            <p:grpSpPr>
              <a:xfrm>
                <a:off x="1153091" y="2599899"/>
                <a:ext cx="115434" cy="113140"/>
                <a:chOff x="732292" y="2606249"/>
                <a:chExt cx="115434" cy="113140"/>
              </a:xfrm>
            </p:grpSpPr>
            <p:sp>
              <p:nvSpPr>
                <p:cNvPr id="192" name="Rectangle 19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Ellipse 19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5" name="Groupe 134"/>
            <p:cNvGrpSpPr/>
            <p:nvPr/>
          </p:nvGrpSpPr>
          <p:grpSpPr>
            <a:xfrm>
              <a:off x="776979" y="4224104"/>
              <a:ext cx="545758" cy="113140"/>
              <a:chOff x="722767" y="2599899"/>
              <a:chExt cx="545758" cy="113140"/>
            </a:xfrm>
          </p:grpSpPr>
          <p:grpSp>
            <p:nvGrpSpPr>
              <p:cNvPr id="176" name="Groupe 175"/>
              <p:cNvGrpSpPr/>
              <p:nvPr/>
            </p:nvGrpSpPr>
            <p:grpSpPr>
              <a:xfrm>
                <a:off x="722767" y="2599899"/>
                <a:ext cx="115434" cy="113140"/>
                <a:chOff x="732292" y="2606249"/>
                <a:chExt cx="115434" cy="113140"/>
              </a:xfrm>
            </p:grpSpPr>
            <p:sp>
              <p:nvSpPr>
                <p:cNvPr id="186" name="Rectangle 18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Ellipse 18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7" name="Groupe 176"/>
              <p:cNvGrpSpPr/>
              <p:nvPr/>
            </p:nvGrpSpPr>
            <p:grpSpPr>
              <a:xfrm>
                <a:off x="864282" y="2599899"/>
                <a:ext cx="115434" cy="113140"/>
                <a:chOff x="732292" y="2606249"/>
                <a:chExt cx="115434" cy="113140"/>
              </a:xfrm>
            </p:grpSpPr>
            <p:sp>
              <p:nvSpPr>
                <p:cNvPr id="184" name="Rectangle 18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Ellipse 18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8" name="Groupe 177"/>
              <p:cNvGrpSpPr/>
              <p:nvPr/>
            </p:nvGrpSpPr>
            <p:grpSpPr>
              <a:xfrm>
                <a:off x="1008432" y="2599899"/>
                <a:ext cx="115434" cy="113140"/>
                <a:chOff x="732292" y="2606249"/>
                <a:chExt cx="115434" cy="113140"/>
              </a:xfrm>
            </p:grpSpPr>
            <p:sp>
              <p:nvSpPr>
                <p:cNvPr id="182" name="Rectangle 18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Ellipse 18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9" name="Groupe 178"/>
              <p:cNvGrpSpPr/>
              <p:nvPr/>
            </p:nvGrpSpPr>
            <p:grpSpPr>
              <a:xfrm>
                <a:off x="1153091" y="2599899"/>
                <a:ext cx="115434" cy="113140"/>
                <a:chOff x="732292" y="2606249"/>
                <a:chExt cx="115434" cy="113140"/>
              </a:xfrm>
            </p:grpSpPr>
            <p:sp>
              <p:nvSpPr>
                <p:cNvPr id="180" name="Rectangle 17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Ellipse 18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6" name="Groupe 135"/>
            <p:cNvGrpSpPr/>
            <p:nvPr/>
          </p:nvGrpSpPr>
          <p:grpSpPr>
            <a:xfrm>
              <a:off x="780397" y="2736982"/>
              <a:ext cx="72000" cy="1365817"/>
              <a:chOff x="780397" y="2736982"/>
              <a:chExt cx="72000" cy="1365817"/>
            </a:xfrm>
          </p:grpSpPr>
          <p:sp>
            <p:nvSpPr>
              <p:cNvPr id="173" name="Rectangle 17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4" name="Connecteur droit 17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5" name="Rectangle 17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e 136"/>
            <p:cNvGrpSpPr/>
            <p:nvPr/>
          </p:nvGrpSpPr>
          <p:grpSpPr>
            <a:xfrm>
              <a:off x="720109" y="2827497"/>
              <a:ext cx="72000" cy="1365817"/>
              <a:chOff x="780397" y="2736982"/>
              <a:chExt cx="72000" cy="1365817"/>
            </a:xfrm>
          </p:grpSpPr>
          <p:sp>
            <p:nvSpPr>
              <p:cNvPr id="170" name="Rectangle 16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1" name="Connecteur droit 17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2" name="Rectangle 17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 name="Groupe 137"/>
            <p:cNvGrpSpPr/>
            <p:nvPr/>
          </p:nvGrpSpPr>
          <p:grpSpPr>
            <a:xfrm>
              <a:off x="919432" y="2736979"/>
              <a:ext cx="72000" cy="1365817"/>
              <a:chOff x="780397" y="2736982"/>
              <a:chExt cx="72000" cy="1365817"/>
            </a:xfrm>
          </p:grpSpPr>
          <p:sp>
            <p:nvSpPr>
              <p:cNvPr id="167" name="Rectangle 16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8" name="Connecteur droit 16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Rectangle 16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9" name="Groupe 138"/>
            <p:cNvGrpSpPr/>
            <p:nvPr/>
          </p:nvGrpSpPr>
          <p:grpSpPr>
            <a:xfrm>
              <a:off x="1054876" y="2736980"/>
              <a:ext cx="72000" cy="1365817"/>
              <a:chOff x="780397" y="2736982"/>
              <a:chExt cx="72000" cy="1365817"/>
            </a:xfrm>
          </p:grpSpPr>
          <p:sp>
            <p:nvSpPr>
              <p:cNvPr id="164" name="Rectangle 16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5" name="Connecteur droit 16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6" name="Rectangle 16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0" name="Groupe 139"/>
            <p:cNvGrpSpPr/>
            <p:nvPr/>
          </p:nvGrpSpPr>
          <p:grpSpPr>
            <a:xfrm>
              <a:off x="1187164" y="2736981"/>
              <a:ext cx="72000" cy="1365817"/>
              <a:chOff x="780397" y="2736982"/>
              <a:chExt cx="72000" cy="1365817"/>
            </a:xfrm>
          </p:grpSpPr>
          <p:sp>
            <p:nvSpPr>
              <p:cNvPr id="161" name="Rectangle 16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2" name="Connecteur droit 16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3" name="Rectangle 16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1" name="Groupe 140"/>
            <p:cNvGrpSpPr/>
            <p:nvPr/>
          </p:nvGrpSpPr>
          <p:grpSpPr>
            <a:xfrm>
              <a:off x="1320397" y="2736982"/>
              <a:ext cx="72000" cy="1365817"/>
              <a:chOff x="780397" y="2736982"/>
              <a:chExt cx="72000" cy="1365817"/>
            </a:xfrm>
          </p:grpSpPr>
          <p:sp>
            <p:nvSpPr>
              <p:cNvPr id="158" name="Rectangle 15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9" name="Connecteur droit 15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0" name="Rectangle 15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2" name="Groupe 141"/>
            <p:cNvGrpSpPr/>
            <p:nvPr/>
          </p:nvGrpSpPr>
          <p:grpSpPr>
            <a:xfrm>
              <a:off x="849051" y="2827497"/>
              <a:ext cx="72000" cy="1365817"/>
              <a:chOff x="780397" y="2736982"/>
              <a:chExt cx="72000" cy="1365817"/>
            </a:xfrm>
          </p:grpSpPr>
          <p:sp>
            <p:nvSpPr>
              <p:cNvPr id="155" name="Rectangle 15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6" name="Connecteur droit 15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3" name="Groupe 142"/>
            <p:cNvGrpSpPr/>
            <p:nvPr/>
          </p:nvGrpSpPr>
          <p:grpSpPr>
            <a:xfrm>
              <a:off x="987222" y="2827496"/>
              <a:ext cx="72000" cy="1365817"/>
              <a:chOff x="780397" y="2736982"/>
              <a:chExt cx="72000" cy="1365817"/>
            </a:xfrm>
          </p:grpSpPr>
          <p:sp>
            <p:nvSpPr>
              <p:cNvPr id="152" name="Rectangle 15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3" name="Connecteur droit 15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e 143"/>
            <p:cNvGrpSpPr/>
            <p:nvPr/>
          </p:nvGrpSpPr>
          <p:grpSpPr>
            <a:xfrm>
              <a:off x="1123733" y="2827495"/>
              <a:ext cx="72000" cy="1365817"/>
              <a:chOff x="780397" y="2736982"/>
              <a:chExt cx="72000" cy="1365817"/>
            </a:xfrm>
          </p:grpSpPr>
          <p:sp>
            <p:nvSpPr>
              <p:cNvPr id="149" name="Rectangle 14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0" name="Connecteur droit 14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e 144"/>
            <p:cNvGrpSpPr/>
            <p:nvPr/>
          </p:nvGrpSpPr>
          <p:grpSpPr>
            <a:xfrm>
              <a:off x="1249730" y="2827495"/>
              <a:ext cx="72000" cy="1365817"/>
              <a:chOff x="780397" y="2736982"/>
              <a:chExt cx="72000" cy="1365817"/>
            </a:xfrm>
          </p:grpSpPr>
          <p:sp>
            <p:nvSpPr>
              <p:cNvPr id="146" name="Rectangle 14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7" name="Connecteur droit 14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46" name="Groupe 745"/>
          <p:cNvGrpSpPr/>
          <p:nvPr/>
        </p:nvGrpSpPr>
        <p:grpSpPr>
          <a:xfrm rot="16200000">
            <a:off x="10558151" y="5215405"/>
            <a:ext cx="720000" cy="1800000"/>
            <a:chOff x="696685" y="2569234"/>
            <a:chExt cx="720000" cy="1800000"/>
          </a:xfrm>
        </p:grpSpPr>
        <p:sp>
          <p:nvSpPr>
            <p:cNvPr id="815" name="Rectangle 814"/>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6" name="Groupe 815"/>
            <p:cNvGrpSpPr/>
            <p:nvPr/>
          </p:nvGrpSpPr>
          <p:grpSpPr>
            <a:xfrm>
              <a:off x="761041" y="2592847"/>
              <a:ext cx="545758" cy="113140"/>
              <a:chOff x="722767" y="2599899"/>
              <a:chExt cx="545758" cy="113140"/>
            </a:xfrm>
          </p:grpSpPr>
          <p:grpSp>
            <p:nvGrpSpPr>
              <p:cNvPr id="870" name="Groupe 869"/>
              <p:cNvGrpSpPr/>
              <p:nvPr/>
            </p:nvGrpSpPr>
            <p:grpSpPr>
              <a:xfrm>
                <a:off x="722767" y="2599899"/>
                <a:ext cx="115434" cy="113140"/>
                <a:chOff x="732292" y="2606249"/>
                <a:chExt cx="115434" cy="113140"/>
              </a:xfrm>
            </p:grpSpPr>
            <p:sp>
              <p:nvSpPr>
                <p:cNvPr id="880" name="Rectangle 87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 name="Ellipse 88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1" name="Groupe 870"/>
              <p:cNvGrpSpPr/>
              <p:nvPr/>
            </p:nvGrpSpPr>
            <p:grpSpPr>
              <a:xfrm>
                <a:off x="864282" y="2599899"/>
                <a:ext cx="115434" cy="113140"/>
                <a:chOff x="732292" y="2606249"/>
                <a:chExt cx="115434" cy="113140"/>
              </a:xfrm>
            </p:grpSpPr>
            <p:sp>
              <p:nvSpPr>
                <p:cNvPr id="878" name="Rectangle 87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 name="Ellipse 87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2" name="Groupe 871"/>
              <p:cNvGrpSpPr/>
              <p:nvPr/>
            </p:nvGrpSpPr>
            <p:grpSpPr>
              <a:xfrm>
                <a:off x="1008432" y="2599899"/>
                <a:ext cx="115434" cy="113140"/>
                <a:chOff x="732292" y="2606249"/>
                <a:chExt cx="115434" cy="113140"/>
              </a:xfrm>
            </p:grpSpPr>
            <p:sp>
              <p:nvSpPr>
                <p:cNvPr id="876" name="Rectangle 87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 name="Ellipse 87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3" name="Groupe 872"/>
              <p:cNvGrpSpPr/>
              <p:nvPr/>
            </p:nvGrpSpPr>
            <p:grpSpPr>
              <a:xfrm>
                <a:off x="1153091" y="2599899"/>
                <a:ext cx="115434" cy="113140"/>
                <a:chOff x="732292" y="2606249"/>
                <a:chExt cx="115434" cy="113140"/>
              </a:xfrm>
            </p:grpSpPr>
            <p:sp>
              <p:nvSpPr>
                <p:cNvPr id="874" name="Rectangle 87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 name="Ellipse 87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17" name="Groupe 816"/>
            <p:cNvGrpSpPr/>
            <p:nvPr/>
          </p:nvGrpSpPr>
          <p:grpSpPr>
            <a:xfrm>
              <a:off x="776979" y="4224104"/>
              <a:ext cx="545758" cy="113140"/>
              <a:chOff x="722767" y="2599899"/>
              <a:chExt cx="545758" cy="113140"/>
            </a:xfrm>
          </p:grpSpPr>
          <p:grpSp>
            <p:nvGrpSpPr>
              <p:cNvPr id="858" name="Groupe 857"/>
              <p:cNvGrpSpPr/>
              <p:nvPr/>
            </p:nvGrpSpPr>
            <p:grpSpPr>
              <a:xfrm>
                <a:off x="722767" y="2599899"/>
                <a:ext cx="115434" cy="113140"/>
                <a:chOff x="732292" y="2606249"/>
                <a:chExt cx="115434" cy="113140"/>
              </a:xfrm>
            </p:grpSpPr>
            <p:sp>
              <p:nvSpPr>
                <p:cNvPr id="868" name="Rectangle 86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 name="Ellipse 86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9" name="Groupe 858"/>
              <p:cNvGrpSpPr/>
              <p:nvPr/>
            </p:nvGrpSpPr>
            <p:grpSpPr>
              <a:xfrm>
                <a:off x="864282" y="2599899"/>
                <a:ext cx="115434" cy="113140"/>
                <a:chOff x="732292" y="2606249"/>
                <a:chExt cx="115434" cy="113140"/>
              </a:xfrm>
            </p:grpSpPr>
            <p:sp>
              <p:nvSpPr>
                <p:cNvPr id="866" name="Rectangle 86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 name="Ellipse 86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0" name="Groupe 859"/>
              <p:cNvGrpSpPr/>
              <p:nvPr/>
            </p:nvGrpSpPr>
            <p:grpSpPr>
              <a:xfrm>
                <a:off x="1008432" y="2599899"/>
                <a:ext cx="115434" cy="113140"/>
                <a:chOff x="732292" y="2606249"/>
                <a:chExt cx="115434" cy="113140"/>
              </a:xfrm>
            </p:grpSpPr>
            <p:sp>
              <p:nvSpPr>
                <p:cNvPr id="864" name="Rectangle 86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Ellipse 86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1" name="Groupe 860"/>
              <p:cNvGrpSpPr/>
              <p:nvPr/>
            </p:nvGrpSpPr>
            <p:grpSpPr>
              <a:xfrm>
                <a:off x="1153091" y="2599899"/>
                <a:ext cx="115434" cy="113140"/>
                <a:chOff x="732292" y="2606249"/>
                <a:chExt cx="115434" cy="113140"/>
              </a:xfrm>
            </p:grpSpPr>
            <p:sp>
              <p:nvSpPr>
                <p:cNvPr id="862" name="Rectangle 86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 name="Ellipse 86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18" name="Groupe 817"/>
            <p:cNvGrpSpPr/>
            <p:nvPr/>
          </p:nvGrpSpPr>
          <p:grpSpPr>
            <a:xfrm>
              <a:off x="780397" y="2736982"/>
              <a:ext cx="72000" cy="1365817"/>
              <a:chOff x="780397" y="2736982"/>
              <a:chExt cx="72000" cy="1365817"/>
            </a:xfrm>
          </p:grpSpPr>
          <p:sp>
            <p:nvSpPr>
              <p:cNvPr id="855" name="Rectangle 85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6" name="Connecteur droit 85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57" name="Rectangle 85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9" name="Groupe 818"/>
            <p:cNvGrpSpPr/>
            <p:nvPr/>
          </p:nvGrpSpPr>
          <p:grpSpPr>
            <a:xfrm>
              <a:off x="720109" y="2827497"/>
              <a:ext cx="72000" cy="1365817"/>
              <a:chOff x="780397" y="2736982"/>
              <a:chExt cx="72000" cy="1365817"/>
            </a:xfrm>
          </p:grpSpPr>
          <p:sp>
            <p:nvSpPr>
              <p:cNvPr id="852" name="Rectangle 85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3" name="Connecteur droit 85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54" name="Rectangle 85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0" name="Groupe 819"/>
            <p:cNvGrpSpPr/>
            <p:nvPr/>
          </p:nvGrpSpPr>
          <p:grpSpPr>
            <a:xfrm>
              <a:off x="919432" y="2736979"/>
              <a:ext cx="72000" cy="1365817"/>
              <a:chOff x="780397" y="2736982"/>
              <a:chExt cx="72000" cy="1365817"/>
            </a:xfrm>
          </p:grpSpPr>
          <p:sp>
            <p:nvSpPr>
              <p:cNvPr id="849" name="Rectangle 84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0" name="Connecteur droit 84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51" name="Rectangle 85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1" name="Groupe 820"/>
            <p:cNvGrpSpPr/>
            <p:nvPr/>
          </p:nvGrpSpPr>
          <p:grpSpPr>
            <a:xfrm>
              <a:off x="1054876" y="2736980"/>
              <a:ext cx="72000" cy="1365817"/>
              <a:chOff x="780397" y="2736982"/>
              <a:chExt cx="72000" cy="1365817"/>
            </a:xfrm>
          </p:grpSpPr>
          <p:sp>
            <p:nvSpPr>
              <p:cNvPr id="846" name="Rectangle 84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7" name="Connecteur droit 84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48" name="Rectangle 84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2" name="Groupe 821"/>
            <p:cNvGrpSpPr/>
            <p:nvPr/>
          </p:nvGrpSpPr>
          <p:grpSpPr>
            <a:xfrm>
              <a:off x="1187164" y="2736981"/>
              <a:ext cx="72000" cy="1365817"/>
              <a:chOff x="780397" y="2736982"/>
              <a:chExt cx="72000" cy="1365817"/>
            </a:xfrm>
          </p:grpSpPr>
          <p:sp>
            <p:nvSpPr>
              <p:cNvPr id="843" name="Rectangle 84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4" name="Connecteur droit 84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45" name="Rectangle 84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3" name="Groupe 822"/>
            <p:cNvGrpSpPr/>
            <p:nvPr/>
          </p:nvGrpSpPr>
          <p:grpSpPr>
            <a:xfrm>
              <a:off x="1320397" y="2736982"/>
              <a:ext cx="72000" cy="1365817"/>
              <a:chOff x="780397" y="2736982"/>
              <a:chExt cx="72000" cy="1365817"/>
            </a:xfrm>
          </p:grpSpPr>
          <p:sp>
            <p:nvSpPr>
              <p:cNvPr id="840" name="Rectangle 83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1" name="Connecteur droit 84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42" name="Rectangle 84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4" name="Groupe 823"/>
            <p:cNvGrpSpPr/>
            <p:nvPr/>
          </p:nvGrpSpPr>
          <p:grpSpPr>
            <a:xfrm>
              <a:off x="849051" y="2827497"/>
              <a:ext cx="72000" cy="1365817"/>
              <a:chOff x="780397" y="2736982"/>
              <a:chExt cx="72000" cy="1365817"/>
            </a:xfrm>
          </p:grpSpPr>
          <p:sp>
            <p:nvSpPr>
              <p:cNvPr id="837" name="Rectangle 83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8" name="Connecteur droit 83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39" name="Rectangle 83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5" name="Groupe 824"/>
            <p:cNvGrpSpPr/>
            <p:nvPr/>
          </p:nvGrpSpPr>
          <p:grpSpPr>
            <a:xfrm>
              <a:off x="987222" y="2827496"/>
              <a:ext cx="72000" cy="1365817"/>
              <a:chOff x="780397" y="2736982"/>
              <a:chExt cx="72000" cy="1365817"/>
            </a:xfrm>
          </p:grpSpPr>
          <p:sp>
            <p:nvSpPr>
              <p:cNvPr id="834" name="Rectangle 83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5" name="Connecteur droit 83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36" name="Rectangle 83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6" name="Groupe 825"/>
            <p:cNvGrpSpPr/>
            <p:nvPr/>
          </p:nvGrpSpPr>
          <p:grpSpPr>
            <a:xfrm>
              <a:off x="1123733" y="2827495"/>
              <a:ext cx="72000" cy="1365817"/>
              <a:chOff x="780397" y="2736982"/>
              <a:chExt cx="72000" cy="1365817"/>
            </a:xfrm>
          </p:grpSpPr>
          <p:sp>
            <p:nvSpPr>
              <p:cNvPr id="831" name="Rectangle 83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2" name="Connecteur droit 83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33" name="Rectangle 83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7" name="Groupe 826"/>
            <p:cNvGrpSpPr/>
            <p:nvPr/>
          </p:nvGrpSpPr>
          <p:grpSpPr>
            <a:xfrm>
              <a:off x="1249730" y="2827495"/>
              <a:ext cx="72000" cy="1365817"/>
              <a:chOff x="780397" y="2736982"/>
              <a:chExt cx="72000" cy="1365817"/>
            </a:xfrm>
          </p:grpSpPr>
          <p:sp>
            <p:nvSpPr>
              <p:cNvPr id="828" name="Rectangle 82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9" name="Connecteur droit 82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30" name="Rectangle 82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47" name="Groupe 746"/>
          <p:cNvGrpSpPr/>
          <p:nvPr/>
        </p:nvGrpSpPr>
        <p:grpSpPr>
          <a:xfrm rot="16200000">
            <a:off x="10558151" y="4450071"/>
            <a:ext cx="720000" cy="1800000"/>
            <a:chOff x="696685" y="2569234"/>
            <a:chExt cx="720000" cy="1800000"/>
          </a:xfrm>
        </p:grpSpPr>
        <p:sp>
          <p:nvSpPr>
            <p:cNvPr id="748" name="Rectangle 747"/>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9" name="Groupe 748"/>
            <p:cNvGrpSpPr/>
            <p:nvPr/>
          </p:nvGrpSpPr>
          <p:grpSpPr>
            <a:xfrm>
              <a:off x="761041" y="2592847"/>
              <a:ext cx="545758" cy="113140"/>
              <a:chOff x="722767" y="2599899"/>
              <a:chExt cx="545758" cy="113140"/>
            </a:xfrm>
          </p:grpSpPr>
          <p:grpSp>
            <p:nvGrpSpPr>
              <p:cNvPr id="803" name="Groupe 802"/>
              <p:cNvGrpSpPr/>
              <p:nvPr/>
            </p:nvGrpSpPr>
            <p:grpSpPr>
              <a:xfrm>
                <a:off x="722767" y="2599899"/>
                <a:ext cx="115434" cy="113140"/>
                <a:chOff x="732292" y="2606249"/>
                <a:chExt cx="115434" cy="113140"/>
              </a:xfrm>
            </p:grpSpPr>
            <p:sp>
              <p:nvSpPr>
                <p:cNvPr id="813" name="Rectangle 81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 name="Ellipse 81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4" name="Groupe 803"/>
              <p:cNvGrpSpPr/>
              <p:nvPr/>
            </p:nvGrpSpPr>
            <p:grpSpPr>
              <a:xfrm>
                <a:off x="864282" y="2599899"/>
                <a:ext cx="115434" cy="113140"/>
                <a:chOff x="732292" y="2606249"/>
                <a:chExt cx="115434" cy="113140"/>
              </a:xfrm>
            </p:grpSpPr>
            <p:sp>
              <p:nvSpPr>
                <p:cNvPr id="811" name="Rectangle 81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Ellipse 81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5" name="Groupe 804"/>
              <p:cNvGrpSpPr/>
              <p:nvPr/>
            </p:nvGrpSpPr>
            <p:grpSpPr>
              <a:xfrm>
                <a:off x="1008432" y="2599899"/>
                <a:ext cx="115434" cy="113140"/>
                <a:chOff x="732292" y="2606249"/>
                <a:chExt cx="115434" cy="113140"/>
              </a:xfrm>
            </p:grpSpPr>
            <p:sp>
              <p:nvSpPr>
                <p:cNvPr id="809" name="Rectangle 80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 name="Ellipse 80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6" name="Groupe 805"/>
              <p:cNvGrpSpPr/>
              <p:nvPr/>
            </p:nvGrpSpPr>
            <p:grpSpPr>
              <a:xfrm>
                <a:off x="1153091" y="2599899"/>
                <a:ext cx="115434" cy="113140"/>
                <a:chOff x="732292" y="2606249"/>
                <a:chExt cx="115434" cy="113140"/>
              </a:xfrm>
            </p:grpSpPr>
            <p:sp>
              <p:nvSpPr>
                <p:cNvPr id="807" name="Rectangle 806"/>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 name="Ellipse 807"/>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50" name="Groupe 749"/>
            <p:cNvGrpSpPr/>
            <p:nvPr/>
          </p:nvGrpSpPr>
          <p:grpSpPr>
            <a:xfrm>
              <a:off x="776979" y="4224104"/>
              <a:ext cx="545758" cy="113140"/>
              <a:chOff x="722767" y="2599899"/>
              <a:chExt cx="545758" cy="113140"/>
            </a:xfrm>
          </p:grpSpPr>
          <p:grpSp>
            <p:nvGrpSpPr>
              <p:cNvPr id="791" name="Groupe 790"/>
              <p:cNvGrpSpPr/>
              <p:nvPr/>
            </p:nvGrpSpPr>
            <p:grpSpPr>
              <a:xfrm>
                <a:off x="722767" y="2599899"/>
                <a:ext cx="115434" cy="113140"/>
                <a:chOff x="732292" y="2606249"/>
                <a:chExt cx="115434" cy="113140"/>
              </a:xfrm>
            </p:grpSpPr>
            <p:sp>
              <p:nvSpPr>
                <p:cNvPr id="801" name="Rectangle 80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Ellipse 80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2" name="Groupe 791"/>
              <p:cNvGrpSpPr/>
              <p:nvPr/>
            </p:nvGrpSpPr>
            <p:grpSpPr>
              <a:xfrm>
                <a:off x="864282" y="2599899"/>
                <a:ext cx="115434" cy="113140"/>
                <a:chOff x="732292" y="2606249"/>
                <a:chExt cx="115434" cy="113140"/>
              </a:xfrm>
            </p:grpSpPr>
            <p:sp>
              <p:nvSpPr>
                <p:cNvPr id="799" name="Rectangle 79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0" name="Ellipse 79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3" name="Groupe 792"/>
              <p:cNvGrpSpPr/>
              <p:nvPr/>
            </p:nvGrpSpPr>
            <p:grpSpPr>
              <a:xfrm>
                <a:off x="1008432" y="2599899"/>
                <a:ext cx="115434" cy="113140"/>
                <a:chOff x="732292" y="2606249"/>
                <a:chExt cx="115434" cy="113140"/>
              </a:xfrm>
            </p:grpSpPr>
            <p:sp>
              <p:nvSpPr>
                <p:cNvPr id="797" name="Rectangle 796"/>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Ellipse 797"/>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4" name="Groupe 793"/>
              <p:cNvGrpSpPr/>
              <p:nvPr/>
            </p:nvGrpSpPr>
            <p:grpSpPr>
              <a:xfrm>
                <a:off x="1153091" y="2599899"/>
                <a:ext cx="115434" cy="113140"/>
                <a:chOff x="732292" y="2606249"/>
                <a:chExt cx="115434" cy="113140"/>
              </a:xfrm>
            </p:grpSpPr>
            <p:sp>
              <p:nvSpPr>
                <p:cNvPr id="795" name="Rectangle 79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Ellipse 79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51" name="Groupe 750"/>
            <p:cNvGrpSpPr/>
            <p:nvPr/>
          </p:nvGrpSpPr>
          <p:grpSpPr>
            <a:xfrm>
              <a:off x="780397" y="2736982"/>
              <a:ext cx="72000" cy="1365817"/>
              <a:chOff x="780397" y="2736982"/>
              <a:chExt cx="72000" cy="1365817"/>
            </a:xfrm>
          </p:grpSpPr>
          <p:sp>
            <p:nvSpPr>
              <p:cNvPr id="788" name="Rectangle 78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9" name="Connecteur droit 78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90" name="Rectangle 78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2" name="Groupe 751"/>
            <p:cNvGrpSpPr/>
            <p:nvPr/>
          </p:nvGrpSpPr>
          <p:grpSpPr>
            <a:xfrm>
              <a:off x="720109" y="2827497"/>
              <a:ext cx="72000" cy="1365817"/>
              <a:chOff x="780397" y="2736982"/>
              <a:chExt cx="72000" cy="1365817"/>
            </a:xfrm>
          </p:grpSpPr>
          <p:sp>
            <p:nvSpPr>
              <p:cNvPr id="785" name="Rectangle 78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6" name="Connecteur droit 78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7" name="Rectangle 78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3" name="Groupe 752"/>
            <p:cNvGrpSpPr/>
            <p:nvPr/>
          </p:nvGrpSpPr>
          <p:grpSpPr>
            <a:xfrm>
              <a:off x="919432" y="2736979"/>
              <a:ext cx="72000" cy="1365817"/>
              <a:chOff x="780397" y="2736982"/>
              <a:chExt cx="72000" cy="1365817"/>
            </a:xfrm>
          </p:grpSpPr>
          <p:sp>
            <p:nvSpPr>
              <p:cNvPr id="782" name="Rectangle 78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3" name="Connecteur droit 78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4" name="Rectangle 78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4" name="Groupe 753"/>
            <p:cNvGrpSpPr/>
            <p:nvPr/>
          </p:nvGrpSpPr>
          <p:grpSpPr>
            <a:xfrm>
              <a:off x="1054876" y="2736980"/>
              <a:ext cx="72000" cy="1365817"/>
              <a:chOff x="780397" y="2736982"/>
              <a:chExt cx="72000" cy="1365817"/>
            </a:xfrm>
          </p:grpSpPr>
          <p:sp>
            <p:nvSpPr>
              <p:cNvPr id="779" name="Rectangle 77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0" name="Connecteur droit 77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81" name="Rectangle 78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5" name="Groupe 754"/>
            <p:cNvGrpSpPr/>
            <p:nvPr/>
          </p:nvGrpSpPr>
          <p:grpSpPr>
            <a:xfrm>
              <a:off x="1187164" y="2736981"/>
              <a:ext cx="72000" cy="1365817"/>
              <a:chOff x="780397" y="2736982"/>
              <a:chExt cx="72000" cy="1365817"/>
            </a:xfrm>
          </p:grpSpPr>
          <p:sp>
            <p:nvSpPr>
              <p:cNvPr id="776" name="Rectangle 77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7" name="Connecteur droit 77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78" name="Rectangle 77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6" name="Groupe 755"/>
            <p:cNvGrpSpPr/>
            <p:nvPr/>
          </p:nvGrpSpPr>
          <p:grpSpPr>
            <a:xfrm>
              <a:off x="1320397" y="2736982"/>
              <a:ext cx="72000" cy="1365817"/>
              <a:chOff x="780397" y="2736982"/>
              <a:chExt cx="72000" cy="1365817"/>
            </a:xfrm>
          </p:grpSpPr>
          <p:sp>
            <p:nvSpPr>
              <p:cNvPr id="773" name="Rectangle 77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4" name="Connecteur droit 77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75" name="Rectangle 77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7" name="Groupe 756"/>
            <p:cNvGrpSpPr/>
            <p:nvPr/>
          </p:nvGrpSpPr>
          <p:grpSpPr>
            <a:xfrm>
              <a:off x="849051" y="2827497"/>
              <a:ext cx="72000" cy="1365817"/>
              <a:chOff x="780397" y="2736982"/>
              <a:chExt cx="72000" cy="1365817"/>
            </a:xfrm>
          </p:grpSpPr>
          <p:sp>
            <p:nvSpPr>
              <p:cNvPr id="770" name="Rectangle 76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1" name="Connecteur droit 77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72" name="Rectangle 77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8" name="Groupe 757"/>
            <p:cNvGrpSpPr/>
            <p:nvPr/>
          </p:nvGrpSpPr>
          <p:grpSpPr>
            <a:xfrm>
              <a:off x="987222" y="2827496"/>
              <a:ext cx="72000" cy="1365817"/>
              <a:chOff x="780397" y="2736982"/>
              <a:chExt cx="72000" cy="1365817"/>
            </a:xfrm>
          </p:grpSpPr>
          <p:sp>
            <p:nvSpPr>
              <p:cNvPr id="767" name="Rectangle 76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8" name="Connecteur droit 76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9" name="Rectangle 76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9" name="Groupe 758"/>
            <p:cNvGrpSpPr/>
            <p:nvPr/>
          </p:nvGrpSpPr>
          <p:grpSpPr>
            <a:xfrm>
              <a:off x="1123733" y="2827495"/>
              <a:ext cx="72000" cy="1365817"/>
              <a:chOff x="780397" y="2736982"/>
              <a:chExt cx="72000" cy="1365817"/>
            </a:xfrm>
          </p:grpSpPr>
          <p:sp>
            <p:nvSpPr>
              <p:cNvPr id="764" name="Rectangle 76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5" name="Connecteur droit 76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6" name="Rectangle 76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0" name="Groupe 759"/>
            <p:cNvGrpSpPr/>
            <p:nvPr/>
          </p:nvGrpSpPr>
          <p:grpSpPr>
            <a:xfrm>
              <a:off x="1249730" y="2827495"/>
              <a:ext cx="72000" cy="1365817"/>
              <a:chOff x="780397" y="2736982"/>
              <a:chExt cx="72000" cy="1365817"/>
            </a:xfrm>
          </p:grpSpPr>
          <p:sp>
            <p:nvSpPr>
              <p:cNvPr id="761" name="Rectangle 76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2" name="Connecteur droit 76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3" name="Rectangle 76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3" name="Groupe 882"/>
          <p:cNvGrpSpPr/>
          <p:nvPr/>
        </p:nvGrpSpPr>
        <p:grpSpPr>
          <a:xfrm rot="16200000">
            <a:off x="10558151" y="3676074"/>
            <a:ext cx="720000" cy="1800000"/>
            <a:chOff x="696685" y="2569234"/>
            <a:chExt cx="720000" cy="1800000"/>
          </a:xfrm>
        </p:grpSpPr>
        <p:sp>
          <p:nvSpPr>
            <p:cNvPr id="952" name="Rectangle 951"/>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3" name="Groupe 952"/>
            <p:cNvGrpSpPr/>
            <p:nvPr/>
          </p:nvGrpSpPr>
          <p:grpSpPr>
            <a:xfrm>
              <a:off x="761041" y="2592847"/>
              <a:ext cx="545758" cy="113140"/>
              <a:chOff x="722767" y="2599899"/>
              <a:chExt cx="545758" cy="113140"/>
            </a:xfrm>
          </p:grpSpPr>
          <p:grpSp>
            <p:nvGrpSpPr>
              <p:cNvPr id="1007" name="Groupe 1006"/>
              <p:cNvGrpSpPr/>
              <p:nvPr/>
            </p:nvGrpSpPr>
            <p:grpSpPr>
              <a:xfrm>
                <a:off x="722767" y="2599899"/>
                <a:ext cx="115434" cy="113140"/>
                <a:chOff x="732292" y="2606249"/>
                <a:chExt cx="115434" cy="113140"/>
              </a:xfrm>
            </p:grpSpPr>
            <p:sp>
              <p:nvSpPr>
                <p:cNvPr id="1017" name="Rectangle 1016"/>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8" name="Ellipse 1017"/>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8" name="Groupe 1007"/>
              <p:cNvGrpSpPr/>
              <p:nvPr/>
            </p:nvGrpSpPr>
            <p:grpSpPr>
              <a:xfrm>
                <a:off x="864282" y="2599899"/>
                <a:ext cx="115434" cy="113140"/>
                <a:chOff x="732292" y="2606249"/>
                <a:chExt cx="115434" cy="113140"/>
              </a:xfrm>
            </p:grpSpPr>
            <p:sp>
              <p:nvSpPr>
                <p:cNvPr id="1015" name="Rectangle 101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6" name="Ellipse 101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9" name="Groupe 1008"/>
              <p:cNvGrpSpPr/>
              <p:nvPr/>
            </p:nvGrpSpPr>
            <p:grpSpPr>
              <a:xfrm>
                <a:off x="1008432" y="2599899"/>
                <a:ext cx="115434" cy="113140"/>
                <a:chOff x="732292" y="2606249"/>
                <a:chExt cx="115434" cy="113140"/>
              </a:xfrm>
            </p:grpSpPr>
            <p:sp>
              <p:nvSpPr>
                <p:cNvPr id="1013" name="Rectangle 101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4" name="Ellipse 101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0" name="Groupe 1009"/>
              <p:cNvGrpSpPr/>
              <p:nvPr/>
            </p:nvGrpSpPr>
            <p:grpSpPr>
              <a:xfrm>
                <a:off x="1153091" y="2599899"/>
                <a:ext cx="115434" cy="113140"/>
                <a:chOff x="732292" y="2606249"/>
                <a:chExt cx="115434" cy="113140"/>
              </a:xfrm>
            </p:grpSpPr>
            <p:sp>
              <p:nvSpPr>
                <p:cNvPr id="1011" name="Rectangle 101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2" name="Ellipse 101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54" name="Groupe 953"/>
            <p:cNvGrpSpPr/>
            <p:nvPr/>
          </p:nvGrpSpPr>
          <p:grpSpPr>
            <a:xfrm>
              <a:off x="776979" y="4224104"/>
              <a:ext cx="545758" cy="113140"/>
              <a:chOff x="722767" y="2599899"/>
              <a:chExt cx="545758" cy="113140"/>
            </a:xfrm>
          </p:grpSpPr>
          <p:grpSp>
            <p:nvGrpSpPr>
              <p:cNvPr id="995" name="Groupe 994"/>
              <p:cNvGrpSpPr/>
              <p:nvPr/>
            </p:nvGrpSpPr>
            <p:grpSpPr>
              <a:xfrm>
                <a:off x="722767" y="2599899"/>
                <a:ext cx="115434" cy="113140"/>
                <a:chOff x="732292" y="2606249"/>
                <a:chExt cx="115434" cy="113140"/>
              </a:xfrm>
            </p:grpSpPr>
            <p:sp>
              <p:nvSpPr>
                <p:cNvPr id="1005" name="Rectangle 100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6" name="Ellipse 100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6" name="Groupe 995"/>
              <p:cNvGrpSpPr/>
              <p:nvPr/>
            </p:nvGrpSpPr>
            <p:grpSpPr>
              <a:xfrm>
                <a:off x="864282" y="2599899"/>
                <a:ext cx="115434" cy="113140"/>
                <a:chOff x="732292" y="2606249"/>
                <a:chExt cx="115434" cy="113140"/>
              </a:xfrm>
            </p:grpSpPr>
            <p:sp>
              <p:nvSpPr>
                <p:cNvPr id="1003" name="Rectangle 100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4" name="Ellipse 100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7" name="Groupe 996"/>
              <p:cNvGrpSpPr/>
              <p:nvPr/>
            </p:nvGrpSpPr>
            <p:grpSpPr>
              <a:xfrm>
                <a:off x="1008432" y="2599899"/>
                <a:ext cx="115434" cy="113140"/>
                <a:chOff x="732292" y="2606249"/>
                <a:chExt cx="115434" cy="113140"/>
              </a:xfrm>
            </p:grpSpPr>
            <p:sp>
              <p:nvSpPr>
                <p:cNvPr id="1001" name="Rectangle 100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2" name="Ellipse 100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8" name="Groupe 997"/>
              <p:cNvGrpSpPr/>
              <p:nvPr/>
            </p:nvGrpSpPr>
            <p:grpSpPr>
              <a:xfrm>
                <a:off x="1153091" y="2599899"/>
                <a:ext cx="115434" cy="113140"/>
                <a:chOff x="732292" y="2606249"/>
                <a:chExt cx="115434" cy="113140"/>
              </a:xfrm>
            </p:grpSpPr>
            <p:sp>
              <p:nvSpPr>
                <p:cNvPr id="999" name="Rectangle 99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0" name="Ellipse 99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55" name="Groupe 954"/>
            <p:cNvGrpSpPr/>
            <p:nvPr/>
          </p:nvGrpSpPr>
          <p:grpSpPr>
            <a:xfrm>
              <a:off x="780397" y="2736982"/>
              <a:ext cx="72000" cy="1365817"/>
              <a:chOff x="780397" y="2736982"/>
              <a:chExt cx="72000" cy="1365817"/>
            </a:xfrm>
          </p:grpSpPr>
          <p:sp>
            <p:nvSpPr>
              <p:cNvPr id="992" name="Rectangle 99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93" name="Connecteur droit 99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94" name="Rectangle 99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6" name="Groupe 955"/>
            <p:cNvGrpSpPr/>
            <p:nvPr/>
          </p:nvGrpSpPr>
          <p:grpSpPr>
            <a:xfrm>
              <a:off x="720109" y="2827497"/>
              <a:ext cx="72000" cy="1365817"/>
              <a:chOff x="780397" y="2736982"/>
              <a:chExt cx="72000" cy="1365817"/>
            </a:xfrm>
          </p:grpSpPr>
          <p:sp>
            <p:nvSpPr>
              <p:cNvPr id="989" name="Rectangle 98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90" name="Connecteur droit 98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91" name="Rectangle 99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7" name="Groupe 956"/>
            <p:cNvGrpSpPr/>
            <p:nvPr/>
          </p:nvGrpSpPr>
          <p:grpSpPr>
            <a:xfrm>
              <a:off x="919432" y="2736979"/>
              <a:ext cx="72000" cy="1365817"/>
              <a:chOff x="780397" y="2736982"/>
              <a:chExt cx="72000" cy="1365817"/>
            </a:xfrm>
          </p:grpSpPr>
          <p:sp>
            <p:nvSpPr>
              <p:cNvPr id="986" name="Rectangle 98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7" name="Connecteur droit 98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88" name="Rectangle 98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8" name="Groupe 957"/>
            <p:cNvGrpSpPr/>
            <p:nvPr/>
          </p:nvGrpSpPr>
          <p:grpSpPr>
            <a:xfrm>
              <a:off x="1054876" y="2736980"/>
              <a:ext cx="72000" cy="1365817"/>
              <a:chOff x="780397" y="2736982"/>
              <a:chExt cx="72000" cy="1365817"/>
            </a:xfrm>
          </p:grpSpPr>
          <p:sp>
            <p:nvSpPr>
              <p:cNvPr id="983" name="Rectangle 98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4" name="Connecteur droit 98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85" name="Rectangle 98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9" name="Groupe 958"/>
            <p:cNvGrpSpPr/>
            <p:nvPr/>
          </p:nvGrpSpPr>
          <p:grpSpPr>
            <a:xfrm>
              <a:off x="1187164" y="2736981"/>
              <a:ext cx="72000" cy="1365817"/>
              <a:chOff x="780397" y="2736982"/>
              <a:chExt cx="72000" cy="1365817"/>
            </a:xfrm>
          </p:grpSpPr>
          <p:sp>
            <p:nvSpPr>
              <p:cNvPr id="980" name="Rectangle 97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1" name="Connecteur droit 98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82" name="Rectangle 98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0" name="Groupe 959"/>
            <p:cNvGrpSpPr/>
            <p:nvPr/>
          </p:nvGrpSpPr>
          <p:grpSpPr>
            <a:xfrm>
              <a:off x="1320397" y="2736982"/>
              <a:ext cx="72000" cy="1365817"/>
              <a:chOff x="780397" y="2736982"/>
              <a:chExt cx="72000" cy="1365817"/>
            </a:xfrm>
          </p:grpSpPr>
          <p:sp>
            <p:nvSpPr>
              <p:cNvPr id="977" name="Rectangle 97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8" name="Connecteur droit 97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79" name="Rectangle 97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1" name="Groupe 960"/>
            <p:cNvGrpSpPr/>
            <p:nvPr/>
          </p:nvGrpSpPr>
          <p:grpSpPr>
            <a:xfrm>
              <a:off x="849051" y="2827497"/>
              <a:ext cx="72000" cy="1365817"/>
              <a:chOff x="780397" y="2736982"/>
              <a:chExt cx="72000" cy="1365817"/>
            </a:xfrm>
          </p:grpSpPr>
          <p:sp>
            <p:nvSpPr>
              <p:cNvPr id="974" name="Rectangle 97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5" name="Connecteur droit 97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76" name="Rectangle 97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2" name="Groupe 961"/>
            <p:cNvGrpSpPr/>
            <p:nvPr/>
          </p:nvGrpSpPr>
          <p:grpSpPr>
            <a:xfrm>
              <a:off x="987222" y="2827496"/>
              <a:ext cx="72000" cy="1365817"/>
              <a:chOff x="780397" y="2736982"/>
              <a:chExt cx="72000" cy="1365817"/>
            </a:xfrm>
          </p:grpSpPr>
          <p:sp>
            <p:nvSpPr>
              <p:cNvPr id="971" name="Rectangle 97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2" name="Connecteur droit 97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73" name="Rectangle 97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3" name="Groupe 962"/>
            <p:cNvGrpSpPr/>
            <p:nvPr/>
          </p:nvGrpSpPr>
          <p:grpSpPr>
            <a:xfrm>
              <a:off x="1123733" y="2827495"/>
              <a:ext cx="72000" cy="1365817"/>
              <a:chOff x="780397" y="2736982"/>
              <a:chExt cx="72000" cy="1365817"/>
            </a:xfrm>
          </p:grpSpPr>
          <p:sp>
            <p:nvSpPr>
              <p:cNvPr id="968" name="Rectangle 96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9" name="Connecteur droit 96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70" name="Rectangle 96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4" name="Groupe 963"/>
            <p:cNvGrpSpPr/>
            <p:nvPr/>
          </p:nvGrpSpPr>
          <p:grpSpPr>
            <a:xfrm>
              <a:off x="1249730" y="2827495"/>
              <a:ext cx="72000" cy="1365817"/>
              <a:chOff x="780397" y="2736982"/>
              <a:chExt cx="72000" cy="1365817"/>
            </a:xfrm>
          </p:grpSpPr>
          <p:sp>
            <p:nvSpPr>
              <p:cNvPr id="965" name="Rectangle 96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6" name="Connecteur droit 96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67" name="Rectangle 96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4" name="Groupe 883"/>
          <p:cNvGrpSpPr/>
          <p:nvPr/>
        </p:nvGrpSpPr>
        <p:grpSpPr>
          <a:xfrm rot="16200000">
            <a:off x="10558151" y="2910740"/>
            <a:ext cx="720000" cy="1800000"/>
            <a:chOff x="696685" y="2569234"/>
            <a:chExt cx="720000" cy="1800000"/>
          </a:xfrm>
        </p:grpSpPr>
        <p:sp>
          <p:nvSpPr>
            <p:cNvPr id="885" name="Rectangle 884"/>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6" name="Groupe 885"/>
            <p:cNvGrpSpPr/>
            <p:nvPr/>
          </p:nvGrpSpPr>
          <p:grpSpPr>
            <a:xfrm>
              <a:off x="761041" y="2592847"/>
              <a:ext cx="545758" cy="113140"/>
              <a:chOff x="722767" y="2599899"/>
              <a:chExt cx="545758" cy="113140"/>
            </a:xfrm>
          </p:grpSpPr>
          <p:grpSp>
            <p:nvGrpSpPr>
              <p:cNvPr id="940" name="Groupe 939"/>
              <p:cNvGrpSpPr/>
              <p:nvPr/>
            </p:nvGrpSpPr>
            <p:grpSpPr>
              <a:xfrm>
                <a:off x="722767" y="2599899"/>
                <a:ext cx="115434" cy="113140"/>
                <a:chOff x="732292" y="2606249"/>
                <a:chExt cx="115434" cy="113140"/>
              </a:xfrm>
            </p:grpSpPr>
            <p:sp>
              <p:nvSpPr>
                <p:cNvPr id="950" name="Rectangle 94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1" name="Ellipse 95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1" name="Groupe 940"/>
              <p:cNvGrpSpPr/>
              <p:nvPr/>
            </p:nvGrpSpPr>
            <p:grpSpPr>
              <a:xfrm>
                <a:off x="864282" y="2599899"/>
                <a:ext cx="115434" cy="113140"/>
                <a:chOff x="732292" y="2606249"/>
                <a:chExt cx="115434" cy="113140"/>
              </a:xfrm>
            </p:grpSpPr>
            <p:sp>
              <p:nvSpPr>
                <p:cNvPr id="948" name="Rectangle 94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9" name="Ellipse 94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2" name="Groupe 941"/>
              <p:cNvGrpSpPr/>
              <p:nvPr/>
            </p:nvGrpSpPr>
            <p:grpSpPr>
              <a:xfrm>
                <a:off x="1008432" y="2599899"/>
                <a:ext cx="115434" cy="113140"/>
                <a:chOff x="732292" y="2606249"/>
                <a:chExt cx="115434" cy="113140"/>
              </a:xfrm>
            </p:grpSpPr>
            <p:sp>
              <p:nvSpPr>
                <p:cNvPr id="946" name="Rectangle 94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7" name="Ellipse 94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3" name="Groupe 942"/>
              <p:cNvGrpSpPr/>
              <p:nvPr/>
            </p:nvGrpSpPr>
            <p:grpSpPr>
              <a:xfrm>
                <a:off x="1153091" y="2599899"/>
                <a:ext cx="115434" cy="113140"/>
                <a:chOff x="732292" y="2606249"/>
                <a:chExt cx="115434" cy="113140"/>
              </a:xfrm>
            </p:grpSpPr>
            <p:sp>
              <p:nvSpPr>
                <p:cNvPr id="944" name="Rectangle 94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5" name="Ellipse 94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7" name="Groupe 886"/>
            <p:cNvGrpSpPr/>
            <p:nvPr/>
          </p:nvGrpSpPr>
          <p:grpSpPr>
            <a:xfrm>
              <a:off x="776979" y="4224104"/>
              <a:ext cx="545758" cy="113140"/>
              <a:chOff x="722767" y="2599899"/>
              <a:chExt cx="545758" cy="113140"/>
            </a:xfrm>
          </p:grpSpPr>
          <p:grpSp>
            <p:nvGrpSpPr>
              <p:cNvPr id="928" name="Groupe 927"/>
              <p:cNvGrpSpPr/>
              <p:nvPr/>
            </p:nvGrpSpPr>
            <p:grpSpPr>
              <a:xfrm>
                <a:off x="722767" y="2599899"/>
                <a:ext cx="115434" cy="113140"/>
                <a:chOff x="732292" y="2606249"/>
                <a:chExt cx="115434" cy="113140"/>
              </a:xfrm>
            </p:grpSpPr>
            <p:sp>
              <p:nvSpPr>
                <p:cNvPr id="938" name="Rectangle 93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 name="Ellipse 93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9" name="Groupe 928"/>
              <p:cNvGrpSpPr/>
              <p:nvPr/>
            </p:nvGrpSpPr>
            <p:grpSpPr>
              <a:xfrm>
                <a:off x="864282" y="2599899"/>
                <a:ext cx="115434" cy="113140"/>
                <a:chOff x="732292" y="2606249"/>
                <a:chExt cx="115434" cy="113140"/>
              </a:xfrm>
            </p:grpSpPr>
            <p:sp>
              <p:nvSpPr>
                <p:cNvPr id="936" name="Rectangle 93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 name="Ellipse 93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0" name="Groupe 929"/>
              <p:cNvGrpSpPr/>
              <p:nvPr/>
            </p:nvGrpSpPr>
            <p:grpSpPr>
              <a:xfrm>
                <a:off x="1008432" y="2599899"/>
                <a:ext cx="115434" cy="113140"/>
                <a:chOff x="732292" y="2606249"/>
                <a:chExt cx="115434" cy="113140"/>
              </a:xfrm>
            </p:grpSpPr>
            <p:sp>
              <p:nvSpPr>
                <p:cNvPr id="934" name="Rectangle 93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 name="Ellipse 93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1" name="Groupe 930"/>
              <p:cNvGrpSpPr/>
              <p:nvPr/>
            </p:nvGrpSpPr>
            <p:grpSpPr>
              <a:xfrm>
                <a:off x="1153091" y="2599899"/>
                <a:ext cx="115434" cy="113140"/>
                <a:chOff x="732292" y="2606249"/>
                <a:chExt cx="115434" cy="113140"/>
              </a:xfrm>
            </p:grpSpPr>
            <p:sp>
              <p:nvSpPr>
                <p:cNvPr id="932" name="Rectangle 93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 name="Ellipse 93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8" name="Groupe 887"/>
            <p:cNvGrpSpPr/>
            <p:nvPr/>
          </p:nvGrpSpPr>
          <p:grpSpPr>
            <a:xfrm>
              <a:off x="780397" y="2736982"/>
              <a:ext cx="72000" cy="1365817"/>
              <a:chOff x="780397" y="2736982"/>
              <a:chExt cx="72000" cy="1365817"/>
            </a:xfrm>
          </p:grpSpPr>
          <p:sp>
            <p:nvSpPr>
              <p:cNvPr id="925" name="Rectangle 92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6" name="Connecteur droit 92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27" name="Rectangle 92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9" name="Groupe 888"/>
            <p:cNvGrpSpPr/>
            <p:nvPr/>
          </p:nvGrpSpPr>
          <p:grpSpPr>
            <a:xfrm>
              <a:off x="720109" y="2827497"/>
              <a:ext cx="72000" cy="1365817"/>
              <a:chOff x="780397" y="2736982"/>
              <a:chExt cx="72000" cy="1365817"/>
            </a:xfrm>
          </p:grpSpPr>
          <p:sp>
            <p:nvSpPr>
              <p:cNvPr id="922" name="Rectangle 92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3" name="Connecteur droit 92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24" name="Rectangle 92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0" name="Groupe 889"/>
            <p:cNvGrpSpPr/>
            <p:nvPr/>
          </p:nvGrpSpPr>
          <p:grpSpPr>
            <a:xfrm>
              <a:off x="919432" y="2736979"/>
              <a:ext cx="72000" cy="1365817"/>
              <a:chOff x="780397" y="2736982"/>
              <a:chExt cx="72000" cy="1365817"/>
            </a:xfrm>
          </p:grpSpPr>
          <p:sp>
            <p:nvSpPr>
              <p:cNvPr id="919" name="Rectangle 91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0" name="Connecteur droit 91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21" name="Rectangle 92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1" name="Groupe 890"/>
            <p:cNvGrpSpPr/>
            <p:nvPr/>
          </p:nvGrpSpPr>
          <p:grpSpPr>
            <a:xfrm>
              <a:off x="1054876" y="2736980"/>
              <a:ext cx="72000" cy="1365817"/>
              <a:chOff x="780397" y="2736982"/>
              <a:chExt cx="72000" cy="1365817"/>
            </a:xfrm>
          </p:grpSpPr>
          <p:sp>
            <p:nvSpPr>
              <p:cNvPr id="916" name="Rectangle 91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7" name="Connecteur droit 91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18" name="Rectangle 91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2" name="Groupe 891"/>
            <p:cNvGrpSpPr/>
            <p:nvPr/>
          </p:nvGrpSpPr>
          <p:grpSpPr>
            <a:xfrm>
              <a:off x="1187164" y="2736981"/>
              <a:ext cx="72000" cy="1365817"/>
              <a:chOff x="780397" y="2736982"/>
              <a:chExt cx="72000" cy="1365817"/>
            </a:xfrm>
          </p:grpSpPr>
          <p:sp>
            <p:nvSpPr>
              <p:cNvPr id="913" name="Rectangle 91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4" name="Connecteur droit 91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15" name="Rectangle 91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3" name="Groupe 892"/>
            <p:cNvGrpSpPr/>
            <p:nvPr/>
          </p:nvGrpSpPr>
          <p:grpSpPr>
            <a:xfrm>
              <a:off x="1320397" y="2736982"/>
              <a:ext cx="72000" cy="1365817"/>
              <a:chOff x="780397" y="2736982"/>
              <a:chExt cx="72000" cy="1365817"/>
            </a:xfrm>
          </p:grpSpPr>
          <p:sp>
            <p:nvSpPr>
              <p:cNvPr id="910" name="Rectangle 90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1" name="Connecteur droit 91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12" name="Rectangle 91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4" name="Groupe 893"/>
            <p:cNvGrpSpPr/>
            <p:nvPr/>
          </p:nvGrpSpPr>
          <p:grpSpPr>
            <a:xfrm>
              <a:off x="849051" y="2827497"/>
              <a:ext cx="72000" cy="1365817"/>
              <a:chOff x="780397" y="2736982"/>
              <a:chExt cx="72000" cy="1365817"/>
            </a:xfrm>
          </p:grpSpPr>
          <p:sp>
            <p:nvSpPr>
              <p:cNvPr id="907" name="Rectangle 90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8" name="Connecteur droit 90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09" name="Rectangle 90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 name="Groupe 894"/>
            <p:cNvGrpSpPr/>
            <p:nvPr/>
          </p:nvGrpSpPr>
          <p:grpSpPr>
            <a:xfrm>
              <a:off x="987222" y="2827496"/>
              <a:ext cx="72000" cy="1365817"/>
              <a:chOff x="780397" y="2736982"/>
              <a:chExt cx="72000" cy="1365817"/>
            </a:xfrm>
          </p:grpSpPr>
          <p:sp>
            <p:nvSpPr>
              <p:cNvPr id="904" name="Rectangle 90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5" name="Connecteur droit 90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06" name="Rectangle 90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 name="Groupe 895"/>
            <p:cNvGrpSpPr/>
            <p:nvPr/>
          </p:nvGrpSpPr>
          <p:grpSpPr>
            <a:xfrm>
              <a:off x="1123733" y="2827495"/>
              <a:ext cx="72000" cy="1365817"/>
              <a:chOff x="780397" y="2736982"/>
              <a:chExt cx="72000" cy="1365817"/>
            </a:xfrm>
          </p:grpSpPr>
          <p:sp>
            <p:nvSpPr>
              <p:cNvPr id="901" name="Rectangle 90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2" name="Connecteur droit 90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03" name="Rectangle 90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 name="Groupe 896"/>
            <p:cNvGrpSpPr/>
            <p:nvPr/>
          </p:nvGrpSpPr>
          <p:grpSpPr>
            <a:xfrm>
              <a:off x="1249730" y="2827495"/>
              <a:ext cx="72000" cy="1365817"/>
              <a:chOff x="780397" y="2736982"/>
              <a:chExt cx="72000" cy="1365817"/>
            </a:xfrm>
          </p:grpSpPr>
          <p:sp>
            <p:nvSpPr>
              <p:cNvPr id="898" name="Rectangle 89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9" name="Connecteur droit 89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00" name="Rectangle 89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0" name="Groupe 1019"/>
          <p:cNvGrpSpPr/>
          <p:nvPr/>
        </p:nvGrpSpPr>
        <p:grpSpPr>
          <a:xfrm rot="16200000">
            <a:off x="10558151" y="2139244"/>
            <a:ext cx="720000" cy="1800000"/>
            <a:chOff x="696685" y="2569234"/>
            <a:chExt cx="720000" cy="1800000"/>
          </a:xfrm>
        </p:grpSpPr>
        <p:sp>
          <p:nvSpPr>
            <p:cNvPr id="1089" name="Rectangle 1088"/>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0" name="Groupe 1089"/>
            <p:cNvGrpSpPr/>
            <p:nvPr/>
          </p:nvGrpSpPr>
          <p:grpSpPr>
            <a:xfrm>
              <a:off x="761041" y="2592847"/>
              <a:ext cx="545758" cy="113140"/>
              <a:chOff x="722767" y="2599899"/>
              <a:chExt cx="545758" cy="113140"/>
            </a:xfrm>
          </p:grpSpPr>
          <p:grpSp>
            <p:nvGrpSpPr>
              <p:cNvPr id="1144" name="Groupe 1143"/>
              <p:cNvGrpSpPr/>
              <p:nvPr/>
            </p:nvGrpSpPr>
            <p:grpSpPr>
              <a:xfrm>
                <a:off x="722767" y="2599899"/>
                <a:ext cx="115434" cy="113140"/>
                <a:chOff x="732292" y="2606249"/>
                <a:chExt cx="115434" cy="113140"/>
              </a:xfrm>
            </p:grpSpPr>
            <p:sp>
              <p:nvSpPr>
                <p:cNvPr id="1154" name="Rectangle 115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5" name="Ellipse 115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5" name="Groupe 1144"/>
              <p:cNvGrpSpPr/>
              <p:nvPr/>
            </p:nvGrpSpPr>
            <p:grpSpPr>
              <a:xfrm>
                <a:off x="864282" y="2599899"/>
                <a:ext cx="115434" cy="113140"/>
                <a:chOff x="732292" y="2606249"/>
                <a:chExt cx="115434" cy="113140"/>
              </a:xfrm>
            </p:grpSpPr>
            <p:sp>
              <p:nvSpPr>
                <p:cNvPr id="1152" name="Rectangle 115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3" name="Ellipse 115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6" name="Groupe 1145"/>
              <p:cNvGrpSpPr/>
              <p:nvPr/>
            </p:nvGrpSpPr>
            <p:grpSpPr>
              <a:xfrm>
                <a:off x="1008432" y="2599899"/>
                <a:ext cx="115434" cy="113140"/>
                <a:chOff x="732292" y="2606249"/>
                <a:chExt cx="115434" cy="113140"/>
              </a:xfrm>
            </p:grpSpPr>
            <p:sp>
              <p:nvSpPr>
                <p:cNvPr id="1150" name="Rectangle 114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1" name="Ellipse 115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7" name="Groupe 1146"/>
              <p:cNvGrpSpPr/>
              <p:nvPr/>
            </p:nvGrpSpPr>
            <p:grpSpPr>
              <a:xfrm>
                <a:off x="1153091" y="2599899"/>
                <a:ext cx="115434" cy="113140"/>
                <a:chOff x="732292" y="2606249"/>
                <a:chExt cx="115434" cy="113140"/>
              </a:xfrm>
            </p:grpSpPr>
            <p:sp>
              <p:nvSpPr>
                <p:cNvPr id="1148" name="Rectangle 114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9" name="Ellipse 114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91" name="Groupe 1090"/>
            <p:cNvGrpSpPr/>
            <p:nvPr/>
          </p:nvGrpSpPr>
          <p:grpSpPr>
            <a:xfrm>
              <a:off x="776979" y="4224104"/>
              <a:ext cx="545758" cy="113140"/>
              <a:chOff x="722767" y="2599899"/>
              <a:chExt cx="545758" cy="113140"/>
            </a:xfrm>
          </p:grpSpPr>
          <p:grpSp>
            <p:nvGrpSpPr>
              <p:cNvPr id="1132" name="Groupe 1131"/>
              <p:cNvGrpSpPr/>
              <p:nvPr/>
            </p:nvGrpSpPr>
            <p:grpSpPr>
              <a:xfrm>
                <a:off x="722767" y="2599899"/>
                <a:ext cx="115434" cy="113140"/>
                <a:chOff x="732292" y="2606249"/>
                <a:chExt cx="115434" cy="113140"/>
              </a:xfrm>
            </p:grpSpPr>
            <p:sp>
              <p:nvSpPr>
                <p:cNvPr id="1142" name="Rectangle 114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3" name="Ellipse 114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3" name="Groupe 1132"/>
              <p:cNvGrpSpPr/>
              <p:nvPr/>
            </p:nvGrpSpPr>
            <p:grpSpPr>
              <a:xfrm>
                <a:off x="864282" y="2599899"/>
                <a:ext cx="115434" cy="113140"/>
                <a:chOff x="732292" y="2606249"/>
                <a:chExt cx="115434" cy="113140"/>
              </a:xfrm>
            </p:grpSpPr>
            <p:sp>
              <p:nvSpPr>
                <p:cNvPr id="1140" name="Rectangle 113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1" name="Ellipse 114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4" name="Groupe 1133"/>
              <p:cNvGrpSpPr/>
              <p:nvPr/>
            </p:nvGrpSpPr>
            <p:grpSpPr>
              <a:xfrm>
                <a:off x="1008432" y="2599899"/>
                <a:ext cx="115434" cy="113140"/>
                <a:chOff x="732292" y="2606249"/>
                <a:chExt cx="115434" cy="113140"/>
              </a:xfrm>
            </p:grpSpPr>
            <p:sp>
              <p:nvSpPr>
                <p:cNvPr id="1138" name="Rectangle 113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9" name="Ellipse 113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5" name="Groupe 1134"/>
              <p:cNvGrpSpPr/>
              <p:nvPr/>
            </p:nvGrpSpPr>
            <p:grpSpPr>
              <a:xfrm>
                <a:off x="1153091" y="2599899"/>
                <a:ext cx="115434" cy="113140"/>
                <a:chOff x="732292" y="2606249"/>
                <a:chExt cx="115434" cy="113140"/>
              </a:xfrm>
            </p:grpSpPr>
            <p:sp>
              <p:nvSpPr>
                <p:cNvPr id="1136" name="Rectangle 113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7" name="Ellipse 113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92" name="Groupe 1091"/>
            <p:cNvGrpSpPr/>
            <p:nvPr/>
          </p:nvGrpSpPr>
          <p:grpSpPr>
            <a:xfrm>
              <a:off x="780397" y="2736982"/>
              <a:ext cx="72000" cy="1365817"/>
              <a:chOff x="780397" y="2736982"/>
              <a:chExt cx="72000" cy="1365817"/>
            </a:xfrm>
          </p:grpSpPr>
          <p:sp>
            <p:nvSpPr>
              <p:cNvPr id="1129" name="Rectangle 112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0" name="Connecteur droit 112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31" name="Rectangle 113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3" name="Groupe 1092"/>
            <p:cNvGrpSpPr/>
            <p:nvPr/>
          </p:nvGrpSpPr>
          <p:grpSpPr>
            <a:xfrm>
              <a:off x="720109" y="2827497"/>
              <a:ext cx="72000" cy="1365817"/>
              <a:chOff x="780397" y="2736982"/>
              <a:chExt cx="72000" cy="1365817"/>
            </a:xfrm>
          </p:grpSpPr>
          <p:sp>
            <p:nvSpPr>
              <p:cNvPr id="1126" name="Rectangle 112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7" name="Connecteur droit 112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28" name="Rectangle 112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4" name="Groupe 1093"/>
            <p:cNvGrpSpPr/>
            <p:nvPr/>
          </p:nvGrpSpPr>
          <p:grpSpPr>
            <a:xfrm>
              <a:off x="919432" y="2736979"/>
              <a:ext cx="72000" cy="1365817"/>
              <a:chOff x="780397" y="2736982"/>
              <a:chExt cx="72000" cy="1365817"/>
            </a:xfrm>
          </p:grpSpPr>
          <p:sp>
            <p:nvSpPr>
              <p:cNvPr id="1123" name="Rectangle 112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4" name="Connecteur droit 112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25" name="Rectangle 112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5" name="Groupe 1094"/>
            <p:cNvGrpSpPr/>
            <p:nvPr/>
          </p:nvGrpSpPr>
          <p:grpSpPr>
            <a:xfrm>
              <a:off x="1054876" y="2736980"/>
              <a:ext cx="72000" cy="1365817"/>
              <a:chOff x="780397" y="2736982"/>
              <a:chExt cx="72000" cy="1365817"/>
            </a:xfrm>
          </p:grpSpPr>
          <p:sp>
            <p:nvSpPr>
              <p:cNvPr id="1120" name="Rectangle 111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1" name="Connecteur droit 112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22" name="Rectangle 112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6" name="Groupe 1095"/>
            <p:cNvGrpSpPr/>
            <p:nvPr/>
          </p:nvGrpSpPr>
          <p:grpSpPr>
            <a:xfrm>
              <a:off x="1187164" y="2736981"/>
              <a:ext cx="72000" cy="1365817"/>
              <a:chOff x="780397" y="2736982"/>
              <a:chExt cx="72000" cy="1365817"/>
            </a:xfrm>
          </p:grpSpPr>
          <p:sp>
            <p:nvSpPr>
              <p:cNvPr id="1117" name="Rectangle 111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8" name="Connecteur droit 111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19" name="Rectangle 111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7" name="Groupe 1096"/>
            <p:cNvGrpSpPr/>
            <p:nvPr/>
          </p:nvGrpSpPr>
          <p:grpSpPr>
            <a:xfrm>
              <a:off x="1320397" y="2736982"/>
              <a:ext cx="72000" cy="1365817"/>
              <a:chOff x="780397" y="2736982"/>
              <a:chExt cx="72000" cy="1365817"/>
            </a:xfrm>
          </p:grpSpPr>
          <p:sp>
            <p:nvSpPr>
              <p:cNvPr id="1114" name="Rectangle 111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5" name="Connecteur droit 111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16" name="Rectangle 111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8" name="Groupe 1097"/>
            <p:cNvGrpSpPr/>
            <p:nvPr/>
          </p:nvGrpSpPr>
          <p:grpSpPr>
            <a:xfrm>
              <a:off x="849051" y="2827497"/>
              <a:ext cx="72000" cy="1365817"/>
              <a:chOff x="780397" y="2736982"/>
              <a:chExt cx="72000" cy="1365817"/>
            </a:xfrm>
          </p:grpSpPr>
          <p:sp>
            <p:nvSpPr>
              <p:cNvPr id="1111" name="Rectangle 111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2" name="Connecteur droit 111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13" name="Rectangle 111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9" name="Groupe 1098"/>
            <p:cNvGrpSpPr/>
            <p:nvPr/>
          </p:nvGrpSpPr>
          <p:grpSpPr>
            <a:xfrm>
              <a:off x="987222" y="2827496"/>
              <a:ext cx="72000" cy="1365817"/>
              <a:chOff x="780397" y="2736982"/>
              <a:chExt cx="72000" cy="1365817"/>
            </a:xfrm>
          </p:grpSpPr>
          <p:sp>
            <p:nvSpPr>
              <p:cNvPr id="1108" name="Rectangle 110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9" name="Connecteur droit 110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10" name="Rectangle 110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0" name="Groupe 1099"/>
            <p:cNvGrpSpPr/>
            <p:nvPr/>
          </p:nvGrpSpPr>
          <p:grpSpPr>
            <a:xfrm>
              <a:off x="1123733" y="2827495"/>
              <a:ext cx="72000" cy="1365817"/>
              <a:chOff x="780397" y="2736982"/>
              <a:chExt cx="72000" cy="1365817"/>
            </a:xfrm>
          </p:grpSpPr>
          <p:sp>
            <p:nvSpPr>
              <p:cNvPr id="1105" name="Rectangle 110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6" name="Connecteur droit 110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07" name="Rectangle 110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1" name="Groupe 1100"/>
            <p:cNvGrpSpPr/>
            <p:nvPr/>
          </p:nvGrpSpPr>
          <p:grpSpPr>
            <a:xfrm>
              <a:off x="1249730" y="2827495"/>
              <a:ext cx="72000" cy="1365817"/>
              <a:chOff x="780397" y="2736982"/>
              <a:chExt cx="72000" cy="1365817"/>
            </a:xfrm>
          </p:grpSpPr>
          <p:sp>
            <p:nvSpPr>
              <p:cNvPr id="1102" name="Rectangle 110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3" name="Connecteur droit 110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04" name="Rectangle 110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1" name="Groupe 1020"/>
          <p:cNvGrpSpPr/>
          <p:nvPr/>
        </p:nvGrpSpPr>
        <p:grpSpPr>
          <a:xfrm rot="16200000">
            <a:off x="10558151" y="1373910"/>
            <a:ext cx="720000" cy="1800000"/>
            <a:chOff x="696685" y="2569234"/>
            <a:chExt cx="720000" cy="1800000"/>
          </a:xfrm>
        </p:grpSpPr>
        <p:sp>
          <p:nvSpPr>
            <p:cNvPr id="1022" name="Rectangle 1021"/>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3" name="Groupe 1022"/>
            <p:cNvGrpSpPr/>
            <p:nvPr/>
          </p:nvGrpSpPr>
          <p:grpSpPr>
            <a:xfrm>
              <a:off x="761041" y="2592847"/>
              <a:ext cx="545758" cy="113140"/>
              <a:chOff x="722767" y="2599899"/>
              <a:chExt cx="545758" cy="113140"/>
            </a:xfrm>
          </p:grpSpPr>
          <p:grpSp>
            <p:nvGrpSpPr>
              <p:cNvPr id="1077" name="Groupe 1076"/>
              <p:cNvGrpSpPr/>
              <p:nvPr/>
            </p:nvGrpSpPr>
            <p:grpSpPr>
              <a:xfrm>
                <a:off x="722767" y="2599899"/>
                <a:ext cx="115434" cy="113140"/>
                <a:chOff x="732292" y="2606249"/>
                <a:chExt cx="115434" cy="113140"/>
              </a:xfrm>
            </p:grpSpPr>
            <p:sp>
              <p:nvSpPr>
                <p:cNvPr id="1087" name="Rectangle 1086"/>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8" name="Ellipse 1087"/>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8" name="Groupe 1077"/>
              <p:cNvGrpSpPr/>
              <p:nvPr/>
            </p:nvGrpSpPr>
            <p:grpSpPr>
              <a:xfrm>
                <a:off x="864282" y="2599899"/>
                <a:ext cx="115434" cy="113140"/>
                <a:chOff x="732292" y="2606249"/>
                <a:chExt cx="115434" cy="113140"/>
              </a:xfrm>
            </p:grpSpPr>
            <p:sp>
              <p:nvSpPr>
                <p:cNvPr id="1085" name="Rectangle 108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6" name="Ellipse 108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9" name="Groupe 1078"/>
              <p:cNvGrpSpPr/>
              <p:nvPr/>
            </p:nvGrpSpPr>
            <p:grpSpPr>
              <a:xfrm>
                <a:off x="1008432" y="2599899"/>
                <a:ext cx="115434" cy="113140"/>
                <a:chOff x="732292" y="2606249"/>
                <a:chExt cx="115434" cy="113140"/>
              </a:xfrm>
            </p:grpSpPr>
            <p:sp>
              <p:nvSpPr>
                <p:cNvPr id="1083" name="Rectangle 108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4" name="Ellipse 108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0" name="Groupe 1079"/>
              <p:cNvGrpSpPr/>
              <p:nvPr/>
            </p:nvGrpSpPr>
            <p:grpSpPr>
              <a:xfrm>
                <a:off x="1153091" y="2599899"/>
                <a:ext cx="115434" cy="113140"/>
                <a:chOff x="732292" y="2606249"/>
                <a:chExt cx="115434" cy="113140"/>
              </a:xfrm>
            </p:grpSpPr>
            <p:sp>
              <p:nvSpPr>
                <p:cNvPr id="1081" name="Rectangle 108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Ellipse 108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4" name="Groupe 1023"/>
            <p:cNvGrpSpPr/>
            <p:nvPr/>
          </p:nvGrpSpPr>
          <p:grpSpPr>
            <a:xfrm>
              <a:off x="776979" y="4224104"/>
              <a:ext cx="545758" cy="113140"/>
              <a:chOff x="722767" y="2599899"/>
              <a:chExt cx="545758" cy="113140"/>
            </a:xfrm>
          </p:grpSpPr>
          <p:grpSp>
            <p:nvGrpSpPr>
              <p:cNvPr id="1065" name="Groupe 1064"/>
              <p:cNvGrpSpPr/>
              <p:nvPr/>
            </p:nvGrpSpPr>
            <p:grpSpPr>
              <a:xfrm>
                <a:off x="722767" y="2599899"/>
                <a:ext cx="115434" cy="113140"/>
                <a:chOff x="732292" y="2606249"/>
                <a:chExt cx="115434" cy="113140"/>
              </a:xfrm>
            </p:grpSpPr>
            <p:sp>
              <p:nvSpPr>
                <p:cNvPr id="1075" name="Rectangle 107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6" name="Ellipse 107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6" name="Groupe 1065"/>
              <p:cNvGrpSpPr/>
              <p:nvPr/>
            </p:nvGrpSpPr>
            <p:grpSpPr>
              <a:xfrm>
                <a:off x="864282" y="2599899"/>
                <a:ext cx="115434" cy="113140"/>
                <a:chOff x="732292" y="2606249"/>
                <a:chExt cx="115434" cy="113140"/>
              </a:xfrm>
            </p:grpSpPr>
            <p:sp>
              <p:nvSpPr>
                <p:cNvPr id="1073" name="Rectangle 107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Ellipse 107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7" name="Groupe 1066"/>
              <p:cNvGrpSpPr/>
              <p:nvPr/>
            </p:nvGrpSpPr>
            <p:grpSpPr>
              <a:xfrm>
                <a:off x="1008432" y="2599899"/>
                <a:ext cx="115434" cy="113140"/>
                <a:chOff x="732292" y="2606249"/>
                <a:chExt cx="115434" cy="113140"/>
              </a:xfrm>
            </p:grpSpPr>
            <p:sp>
              <p:nvSpPr>
                <p:cNvPr id="1071" name="Rectangle 107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Ellipse 107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8" name="Groupe 1067"/>
              <p:cNvGrpSpPr/>
              <p:nvPr/>
            </p:nvGrpSpPr>
            <p:grpSpPr>
              <a:xfrm>
                <a:off x="1153091" y="2599899"/>
                <a:ext cx="115434" cy="113140"/>
                <a:chOff x="732292" y="2606249"/>
                <a:chExt cx="115434" cy="113140"/>
              </a:xfrm>
            </p:grpSpPr>
            <p:sp>
              <p:nvSpPr>
                <p:cNvPr id="1069" name="Rectangle 106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Ellipse 106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5" name="Groupe 1024"/>
            <p:cNvGrpSpPr/>
            <p:nvPr/>
          </p:nvGrpSpPr>
          <p:grpSpPr>
            <a:xfrm>
              <a:off x="780397" y="2736982"/>
              <a:ext cx="72000" cy="1365817"/>
              <a:chOff x="780397" y="2736982"/>
              <a:chExt cx="72000" cy="1365817"/>
            </a:xfrm>
          </p:grpSpPr>
          <p:sp>
            <p:nvSpPr>
              <p:cNvPr id="1062" name="Rectangle 106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3" name="Connecteur droit 106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64" name="Rectangle 106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6" name="Groupe 1025"/>
            <p:cNvGrpSpPr/>
            <p:nvPr/>
          </p:nvGrpSpPr>
          <p:grpSpPr>
            <a:xfrm>
              <a:off x="720109" y="2827497"/>
              <a:ext cx="72000" cy="1365817"/>
              <a:chOff x="780397" y="2736982"/>
              <a:chExt cx="72000" cy="1365817"/>
            </a:xfrm>
          </p:grpSpPr>
          <p:sp>
            <p:nvSpPr>
              <p:cNvPr id="1059" name="Rectangle 105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0" name="Connecteur droit 105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61" name="Rectangle 106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7" name="Groupe 1026"/>
            <p:cNvGrpSpPr/>
            <p:nvPr/>
          </p:nvGrpSpPr>
          <p:grpSpPr>
            <a:xfrm>
              <a:off x="919432" y="2736979"/>
              <a:ext cx="72000" cy="1365817"/>
              <a:chOff x="780397" y="2736982"/>
              <a:chExt cx="72000" cy="1365817"/>
            </a:xfrm>
          </p:grpSpPr>
          <p:sp>
            <p:nvSpPr>
              <p:cNvPr id="1056" name="Rectangle 105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7" name="Connecteur droit 105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58" name="Rectangle 105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8" name="Groupe 1027"/>
            <p:cNvGrpSpPr/>
            <p:nvPr/>
          </p:nvGrpSpPr>
          <p:grpSpPr>
            <a:xfrm>
              <a:off x="1054876" y="2736980"/>
              <a:ext cx="72000" cy="1365817"/>
              <a:chOff x="780397" y="2736982"/>
              <a:chExt cx="72000" cy="1365817"/>
            </a:xfrm>
          </p:grpSpPr>
          <p:sp>
            <p:nvSpPr>
              <p:cNvPr id="1053" name="Rectangle 105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4" name="Connecteur droit 105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55" name="Rectangle 105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9" name="Groupe 1028"/>
            <p:cNvGrpSpPr/>
            <p:nvPr/>
          </p:nvGrpSpPr>
          <p:grpSpPr>
            <a:xfrm>
              <a:off x="1187164" y="2736981"/>
              <a:ext cx="72000" cy="1365817"/>
              <a:chOff x="780397" y="2736982"/>
              <a:chExt cx="72000" cy="1365817"/>
            </a:xfrm>
          </p:grpSpPr>
          <p:sp>
            <p:nvSpPr>
              <p:cNvPr id="1050" name="Rectangle 104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1" name="Connecteur droit 105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52" name="Rectangle 105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0" name="Groupe 1029"/>
            <p:cNvGrpSpPr/>
            <p:nvPr/>
          </p:nvGrpSpPr>
          <p:grpSpPr>
            <a:xfrm>
              <a:off x="1320397" y="2736982"/>
              <a:ext cx="72000" cy="1365817"/>
              <a:chOff x="780397" y="2736982"/>
              <a:chExt cx="72000" cy="1365817"/>
            </a:xfrm>
          </p:grpSpPr>
          <p:sp>
            <p:nvSpPr>
              <p:cNvPr id="1047" name="Rectangle 104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8" name="Connecteur droit 104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49" name="Rectangle 104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1" name="Groupe 1030"/>
            <p:cNvGrpSpPr/>
            <p:nvPr/>
          </p:nvGrpSpPr>
          <p:grpSpPr>
            <a:xfrm>
              <a:off x="849051" y="2827497"/>
              <a:ext cx="72000" cy="1365817"/>
              <a:chOff x="780397" y="2736982"/>
              <a:chExt cx="72000" cy="1365817"/>
            </a:xfrm>
          </p:grpSpPr>
          <p:sp>
            <p:nvSpPr>
              <p:cNvPr id="1044" name="Rectangle 104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5" name="Connecteur droit 104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46" name="Rectangle 104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2" name="Groupe 1031"/>
            <p:cNvGrpSpPr/>
            <p:nvPr/>
          </p:nvGrpSpPr>
          <p:grpSpPr>
            <a:xfrm>
              <a:off x="987222" y="2827496"/>
              <a:ext cx="72000" cy="1365817"/>
              <a:chOff x="780397" y="2736982"/>
              <a:chExt cx="72000" cy="1365817"/>
            </a:xfrm>
          </p:grpSpPr>
          <p:sp>
            <p:nvSpPr>
              <p:cNvPr id="1041" name="Rectangle 104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2" name="Connecteur droit 104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43" name="Rectangle 104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3" name="Groupe 1032"/>
            <p:cNvGrpSpPr/>
            <p:nvPr/>
          </p:nvGrpSpPr>
          <p:grpSpPr>
            <a:xfrm>
              <a:off x="1123733" y="2827495"/>
              <a:ext cx="72000" cy="1365817"/>
              <a:chOff x="780397" y="2736982"/>
              <a:chExt cx="72000" cy="1365817"/>
            </a:xfrm>
          </p:grpSpPr>
          <p:sp>
            <p:nvSpPr>
              <p:cNvPr id="1038" name="Rectangle 103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9" name="Connecteur droit 103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40" name="Rectangle 103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4" name="Groupe 1033"/>
            <p:cNvGrpSpPr/>
            <p:nvPr/>
          </p:nvGrpSpPr>
          <p:grpSpPr>
            <a:xfrm>
              <a:off x="1249730" y="2827495"/>
              <a:ext cx="72000" cy="1365817"/>
              <a:chOff x="780397" y="2736982"/>
              <a:chExt cx="72000" cy="1365817"/>
            </a:xfrm>
          </p:grpSpPr>
          <p:sp>
            <p:nvSpPr>
              <p:cNvPr id="1035" name="Rectangle 103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6" name="Connecteur droit 103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37" name="Rectangle 103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57" name="Groupe 1156"/>
          <p:cNvGrpSpPr/>
          <p:nvPr/>
        </p:nvGrpSpPr>
        <p:grpSpPr>
          <a:xfrm rot="16200000">
            <a:off x="10558151" y="603820"/>
            <a:ext cx="720000" cy="1800000"/>
            <a:chOff x="696685" y="2569234"/>
            <a:chExt cx="720000" cy="1800000"/>
          </a:xfrm>
        </p:grpSpPr>
        <p:sp>
          <p:nvSpPr>
            <p:cNvPr id="1226" name="Rectangle 1225"/>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27" name="Groupe 1226"/>
            <p:cNvGrpSpPr/>
            <p:nvPr/>
          </p:nvGrpSpPr>
          <p:grpSpPr>
            <a:xfrm>
              <a:off x="761041" y="2592847"/>
              <a:ext cx="545758" cy="113140"/>
              <a:chOff x="722767" y="2599899"/>
              <a:chExt cx="545758" cy="113140"/>
            </a:xfrm>
          </p:grpSpPr>
          <p:grpSp>
            <p:nvGrpSpPr>
              <p:cNvPr id="1281" name="Groupe 1280"/>
              <p:cNvGrpSpPr/>
              <p:nvPr/>
            </p:nvGrpSpPr>
            <p:grpSpPr>
              <a:xfrm>
                <a:off x="722767" y="2599899"/>
                <a:ext cx="115434" cy="113140"/>
                <a:chOff x="732292" y="2606249"/>
                <a:chExt cx="115434" cy="113140"/>
              </a:xfrm>
            </p:grpSpPr>
            <p:sp>
              <p:nvSpPr>
                <p:cNvPr id="1291" name="Rectangle 1290"/>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2" name="Ellipse 1291"/>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2" name="Groupe 1281"/>
              <p:cNvGrpSpPr/>
              <p:nvPr/>
            </p:nvGrpSpPr>
            <p:grpSpPr>
              <a:xfrm>
                <a:off x="864282" y="2599899"/>
                <a:ext cx="115434" cy="113140"/>
                <a:chOff x="732292" y="2606249"/>
                <a:chExt cx="115434" cy="113140"/>
              </a:xfrm>
            </p:grpSpPr>
            <p:sp>
              <p:nvSpPr>
                <p:cNvPr id="1289" name="Rectangle 128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0" name="Ellipse 128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3" name="Groupe 1282"/>
              <p:cNvGrpSpPr/>
              <p:nvPr/>
            </p:nvGrpSpPr>
            <p:grpSpPr>
              <a:xfrm>
                <a:off x="1008432" y="2599899"/>
                <a:ext cx="115434" cy="113140"/>
                <a:chOff x="732292" y="2606249"/>
                <a:chExt cx="115434" cy="113140"/>
              </a:xfrm>
            </p:grpSpPr>
            <p:sp>
              <p:nvSpPr>
                <p:cNvPr id="1287" name="Rectangle 1286"/>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8" name="Ellipse 1287"/>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4" name="Groupe 1283"/>
              <p:cNvGrpSpPr/>
              <p:nvPr/>
            </p:nvGrpSpPr>
            <p:grpSpPr>
              <a:xfrm>
                <a:off x="1153091" y="2599899"/>
                <a:ext cx="115434" cy="113140"/>
                <a:chOff x="732292" y="2606249"/>
                <a:chExt cx="115434" cy="113140"/>
              </a:xfrm>
            </p:grpSpPr>
            <p:sp>
              <p:nvSpPr>
                <p:cNvPr id="1285" name="Rectangle 128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6" name="Ellipse 128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28" name="Groupe 1227"/>
            <p:cNvGrpSpPr/>
            <p:nvPr/>
          </p:nvGrpSpPr>
          <p:grpSpPr>
            <a:xfrm>
              <a:off x="776979" y="4224104"/>
              <a:ext cx="545758" cy="113140"/>
              <a:chOff x="722767" y="2599899"/>
              <a:chExt cx="545758" cy="113140"/>
            </a:xfrm>
          </p:grpSpPr>
          <p:grpSp>
            <p:nvGrpSpPr>
              <p:cNvPr id="1269" name="Groupe 1268"/>
              <p:cNvGrpSpPr/>
              <p:nvPr/>
            </p:nvGrpSpPr>
            <p:grpSpPr>
              <a:xfrm>
                <a:off x="722767" y="2599899"/>
                <a:ext cx="115434" cy="113140"/>
                <a:chOff x="732292" y="2606249"/>
                <a:chExt cx="115434" cy="113140"/>
              </a:xfrm>
            </p:grpSpPr>
            <p:sp>
              <p:nvSpPr>
                <p:cNvPr id="1279" name="Rectangle 1278"/>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0" name="Ellipse 1279"/>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0" name="Groupe 1269"/>
              <p:cNvGrpSpPr/>
              <p:nvPr/>
            </p:nvGrpSpPr>
            <p:grpSpPr>
              <a:xfrm>
                <a:off x="864282" y="2599899"/>
                <a:ext cx="115434" cy="113140"/>
                <a:chOff x="732292" y="2606249"/>
                <a:chExt cx="115434" cy="113140"/>
              </a:xfrm>
            </p:grpSpPr>
            <p:sp>
              <p:nvSpPr>
                <p:cNvPr id="1277" name="Rectangle 1276"/>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8" name="Ellipse 1277"/>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1" name="Groupe 1270"/>
              <p:cNvGrpSpPr/>
              <p:nvPr/>
            </p:nvGrpSpPr>
            <p:grpSpPr>
              <a:xfrm>
                <a:off x="1008432" y="2599899"/>
                <a:ext cx="115434" cy="113140"/>
                <a:chOff x="732292" y="2606249"/>
                <a:chExt cx="115434" cy="113140"/>
              </a:xfrm>
            </p:grpSpPr>
            <p:sp>
              <p:nvSpPr>
                <p:cNvPr id="1275" name="Rectangle 1274"/>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6" name="Ellipse 1275"/>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2" name="Groupe 1271"/>
              <p:cNvGrpSpPr/>
              <p:nvPr/>
            </p:nvGrpSpPr>
            <p:grpSpPr>
              <a:xfrm>
                <a:off x="1153091" y="2599899"/>
                <a:ext cx="115434" cy="113140"/>
                <a:chOff x="732292" y="2606249"/>
                <a:chExt cx="115434" cy="113140"/>
              </a:xfrm>
            </p:grpSpPr>
            <p:sp>
              <p:nvSpPr>
                <p:cNvPr id="1273" name="Rectangle 1272"/>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4" name="Ellipse 1273"/>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29" name="Groupe 1228"/>
            <p:cNvGrpSpPr/>
            <p:nvPr/>
          </p:nvGrpSpPr>
          <p:grpSpPr>
            <a:xfrm>
              <a:off x="780397" y="2736982"/>
              <a:ext cx="72000" cy="1365817"/>
              <a:chOff x="780397" y="2736982"/>
              <a:chExt cx="72000" cy="1365817"/>
            </a:xfrm>
          </p:grpSpPr>
          <p:sp>
            <p:nvSpPr>
              <p:cNvPr id="1266" name="Rectangle 126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7" name="Connecteur droit 126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68" name="Rectangle 126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0" name="Groupe 1229"/>
            <p:cNvGrpSpPr/>
            <p:nvPr/>
          </p:nvGrpSpPr>
          <p:grpSpPr>
            <a:xfrm>
              <a:off x="720109" y="2827497"/>
              <a:ext cx="72000" cy="1365817"/>
              <a:chOff x="780397" y="2736982"/>
              <a:chExt cx="72000" cy="1365817"/>
            </a:xfrm>
          </p:grpSpPr>
          <p:sp>
            <p:nvSpPr>
              <p:cNvPr id="1263" name="Rectangle 126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4" name="Connecteur droit 126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65" name="Rectangle 126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1" name="Groupe 1230"/>
            <p:cNvGrpSpPr/>
            <p:nvPr/>
          </p:nvGrpSpPr>
          <p:grpSpPr>
            <a:xfrm>
              <a:off x="919432" y="2736979"/>
              <a:ext cx="72000" cy="1365817"/>
              <a:chOff x="780397" y="2736982"/>
              <a:chExt cx="72000" cy="1365817"/>
            </a:xfrm>
          </p:grpSpPr>
          <p:sp>
            <p:nvSpPr>
              <p:cNvPr id="1260" name="Rectangle 125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1" name="Connecteur droit 126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62" name="Rectangle 126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2" name="Groupe 1231"/>
            <p:cNvGrpSpPr/>
            <p:nvPr/>
          </p:nvGrpSpPr>
          <p:grpSpPr>
            <a:xfrm>
              <a:off x="1054876" y="2736980"/>
              <a:ext cx="72000" cy="1365817"/>
              <a:chOff x="780397" y="2736982"/>
              <a:chExt cx="72000" cy="1365817"/>
            </a:xfrm>
          </p:grpSpPr>
          <p:sp>
            <p:nvSpPr>
              <p:cNvPr id="1257" name="Rectangle 125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58" name="Connecteur droit 125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59" name="Rectangle 125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3" name="Groupe 1232"/>
            <p:cNvGrpSpPr/>
            <p:nvPr/>
          </p:nvGrpSpPr>
          <p:grpSpPr>
            <a:xfrm>
              <a:off x="1187164" y="2736981"/>
              <a:ext cx="72000" cy="1365817"/>
              <a:chOff x="780397" y="2736982"/>
              <a:chExt cx="72000" cy="1365817"/>
            </a:xfrm>
          </p:grpSpPr>
          <p:sp>
            <p:nvSpPr>
              <p:cNvPr id="1254" name="Rectangle 125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55" name="Connecteur droit 125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56" name="Rectangle 125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4" name="Groupe 1233"/>
            <p:cNvGrpSpPr/>
            <p:nvPr/>
          </p:nvGrpSpPr>
          <p:grpSpPr>
            <a:xfrm>
              <a:off x="1320397" y="2736982"/>
              <a:ext cx="72000" cy="1365817"/>
              <a:chOff x="780397" y="2736982"/>
              <a:chExt cx="72000" cy="1365817"/>
            </a:xfrm>
          </p:grpSpPr>
          <p:sp>
            <p:nvSpPr>
              <p:cNvPr id="1251" name="Rectangle 125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52" name="Connecteur droit 125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53" name="Rectangle 125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5" name="Groupe 1234"/>
            <p:cNvGrpSpPr/>
            <p:nvPr/>
          </p:nvGrpSpPr>
          <p:grpSpPr>
            <a:xfrm>
              <a:off x="849051" y="2827497"/>
              <a:ext cx="72000" cy="1365817"/>
              <a:chOff x="780397" y="2736982"/>
              <a:chExt cx="72000" cy="1365817"/>
            </a:xfrm>
          </p:grpSpPr>
          <p:sp>
            <p:nvSpPr>
              <p:cNvPr id="1248" name="Rectangle 124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9" name="Connecteur droit 124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50" name="Rectangle 124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6" name="Groupe 1235"/>
            <p:cNvGrpSpPr/>
            <p:nvPr/>
          </p:nvGrpSpPr>
          <p:grpSpPr>
            <a:xfrm>
              <a:off x="987222" y="2827496"/>
              <a:ext cx="72000" cy="1365817"/>
              <a:chOff x="780397" y="2736982"/>
              <a:chExt cx="72000" cy="1365817"/>
            </a:xfrm>
          </p:grpSpPr>
          <p:sp>
            <p:nvSpPr>
              <p:cNvPr id="1245" name="Rectangle 124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6" name="Connecteur droit 124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47" name="Rectangle 124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7" name="Groupe 1236"/>
            <p:cNvGrpSpPr/>
            <p:nvPr/>
          </p:nvGrpSpPr>
          <p:grpSpPr>
            <a:xfrm>
              <a:off x="1123733" y="2827495"/>
              <a:ext cx="72000" cy="1365817"/>
              <a:chOff x="780397" y="2736982"/>
              <a:chExt cx="72000" cy="1365817"/>
            </a:xfrm>
          </p:grpSpPr>
          <p:sp>
            <p:nvSpPr>
              <p:cNvPr id="1242" name="Rectangle 124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3" name="Connecteur droit 124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44" name="Rectangle 124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8" name="Groupe 1237"/>
            <p:cNvGrpSpPr/>
            <p:nvPr/>
          </p:nvGrpSpPr>
          <p:grpSpPr>
            <a:xfrm>
              <a:off x="1249730" y="2827495"/>
              <a:ext cx="72000" cy="1365817"/>
              <a:chOff x="780397" y="2736982"/>
              <a:chExt cx="72000" cy="1365817"/>
            </a:xfrm>
          </p:grpSpPr>
          <p:sp>
            <p:nvSpPr>
              <p:cNvPr id="1239" name="Rectangle 123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0" name="Connecteur droit 123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41" name="Rectangle 124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58" name="Groupe 1157"/>
          <p:cNvGrpSpPr/>
          <p:nvPr/>
        </p:nvGrpSpPr>
        <p:grpSpPr>
          <a:xfrm rot="16200000">
            <a:off x="10558151" y="-161514"/>
            <a:ext cx="720000" cy="1800000"/>
            <a:chOff x="696685" y="2569234"/>
            <a:chExt cx="720000" cy="1800000"/>
          </a:xfrm>
        </p:grpSpPr>
        <p:sp>
          <p:nvSpPr>
            <p:cNvPr id="1159" name="Rectangle 1158"/>
            <p:cNvSpPr/>
            <p:nvPr/>
          </p:nvSpPr>
          <p:spPr>
            <a:xfrm>
              <a:off x="696685" y="2569234"/>
              <a:ext cx="720000" cy="180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0" name="Groupe 1159"/>
            <p:cNvGrpSpPr/>
            <p:nvPr/>
          </p:nvGrpSpPr>
          <p:grpSpPr>
            <a:xfrm>
              <a:off x="761041" y="2592847"/>
              <a:ext cx="545758" cy="113140"/>
              <a:chOff x="722767" y="2599899"/>
              <a:chExt cx="545758" cy="113140"/>
            </a:xfrm>
          </p:grpSpPr>
          <p:grpSp>
            <p:nvGrpSpPr>
              <p:cNvPr id="1214" name="Groupe 1213"/>
              <p:cNvGrpSpPr/>
              <p:nvPr/>
            </p:nvGrpSpPr>
            <p:grpSpPr>
              <a:xfrm>
                <a:off x="722767" y="2599899"/>
                <a:ext cx="115434" cy="113140"/>
                <a:chOff x="732292" y="2606249"/>
                <a:chExt cx="115434" cy="113140"/>
              </a:xfrm>
            </p:grpSpPr>
            <p:sp>
              <p:nvSpPr>
                <p:cNvPr id="1224" name="Rectangle 1223"/>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5" name="Ellipse 1224"/>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5" name="Groupe 1214"/>
              <p:cNvGrpSpPr/>
              <p:nvPr/>
            </p:nvGrpSpPr>
            <p:grpSpPr>
              <a:xfrm>
                <a:off x="864282" y="2599899"/>
                <a:ext cx="115434" cy="113140"/>
                <a:chOff x="732292" y="2606249"/>
                <a:chExt cx="115434" cy="113140"/>
              </a:xfrm>
            </p:grpSpPr>
            <p:sp>
              <p:nvSpPr>
                <p:cNvPr id="1222" name="Rectangle 122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3" name="Ellipse 122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6" name="Groupe 1215"/>
              <p:cNvGrpSpPr/>
              <p:nvPr/>
            </p:nvGrpSpPr>
            <p:grpSpPr>
              <a:xfrm>
                <a:off x="1008432" y="2599899"/>
                <a:ext cx="115434" cy="113140"/>
                <a:chOff x="732292" y="2606249"/>
                <a:chExt cx="115434" cy="113140"/>
              </a:xfrm>
            </p:grpSpPr>
            <p:sp>
              <p:nvSpPr>
                <p:cNvPr id="1220" name="Rectangle 121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1" name="Ellipse 122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7" name="Groupe 1216"/>
              <p:cNvGrpSpPr/>
              <p:nvPr/>
            </p:nvGrpSpPr>
            <p:grpSpPr>
              <a:xfrm>
                <a:off x="1153091" y="2599899"/>
                <a:ext cx="115434" cy="113140"/>
                <a:chOff x="732292" y="2606249"/>
                <a:chExt cx="115434" cy="113140"/>
              </a:xfrm>
            </p:grpSpPr>
            <p:sp>
              <p:nvSpPr>
                <p:cNvPr id="1218" name="Rectangle 121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9" name="Ellipse 121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61" name="Groupe 1160"/>
            <p:cNvGrpSpPr/>
            <p:nvPr/>
          </p:nvGrpSpPr>
          <p:grpSpPr>
            <a:xfrm>
              <a:off x="776979" y="4224104"/>
              <a:ext cx="545758" cy="113140"/>
              <a:chOff x="722767" y="2599899"/>
              <a:chExt cx="545758" cy="113140"/>
            </a:xfrm>
          </p:grpSpPr>
          <p:grpSp>
            <p:nvGrpSpPr>
              <p:cNvPr id="1202" name="Groupe 1201"/>
              <p:cNvGrpSpPr/>
              <p:nvPr/>
            </p:nvGrpSpPr>
            <p:grpSpPr>
              <a:xfrm>
                <a:off x="722767" y="2599899"/>
                <a:ext cx="115434" cy="113140"/>
                <a:chOff x="732292" y="2606249"/>
                <a:chExt cx="115434" cy="113140"/>
              </a:xfrm>
            </p:grpSpPr>
            <p:sp>
              <p:nvSpPr>
                <p:cNvPr id="1212" name="Rectangle 1211"/>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3" name="Ellipse 1212"/>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3" name="Groupe 1202"/>
              <p:cNvGrpSpPr/>
              <p:nvPr/>
            </p:nvGrpSpPr>
            <p:grpSpPr>
              <a:xfrm>
                <a:off x="864282" y="2599899"/>
                <a:ext cx="115434" cy="113140"/>
                <a:chOff x="732292" y="2606249"/>
                <a:chExt cx="115434" cy="113140"/>
              </a:xfrm>
            </p:grpSpPr>
            <p:sp>
              <p:nvSpPr>
                <p:cNvPr id="1210" name="Rectangle 1209"/>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1" name="Ellipse 1210"/>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4" name="Groupe 1203"/>
              <p:cNvGrpSpPr/>
              <p:nvPr/>
            </p:nvGrpSpPr>
            <p:grpSpPr>
              <a:xfrm>
                <a:off x="1008432" y="2599899"/>
                <a:ext cx="115434" cy="113140"/>
                <a:chOff x="732292" y="2606249"/>
                <a:chExt cx="115434" cy="113140"/>
              </a:xfrm>
            </p:grpSpPr>
            <p:sp>
              <p:nvSpPr>
                <p:cNvPr id="1208" name="Rectangle 1207"/>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9" name="Ellipse 1208"/>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5" name="Groupe 1204"/>
              <p:cNvGrpSpPr/>
              <p:nvPr/>
            </p:nvGrpSpPr>
            <p:grpSpPr>
              <a:xfrm>
                <a:off x="1153091" y="2599899"/>
                <a:ext cx="115434" cy="113140"/>
                <a:chOff x="732292" y="2606249"/>
                <a:chExt cx="115434" cy="113140"/>
              </a:xfrm>
            </p:grpSpPr>
            <p:sp>
              <p:nvSpPr>
                <p:cNvPr id="1206" name="Rectangle 1205"/>
                <p:cNvSpPr/>
                <p:nvPr/>
              </p:nvSpPr>
              <p:spPr>
                <a:xfrm>
                  <a:off x="732292" y="2606249"/>
                  <a:ext cx="115434" cy="113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7" name="Ellipse 1206"/>
                <p:cNvSpPr/>
                <p:nvPr/>
              </p:nvSpPr>
              <p:spPr>
                <a:xfrm>
                  <a:off x="763009" y="2635819"/>
                  <a:ext cx="54000" cy="54000"/>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62" name="Groupe 1161"/>
            <p:cNvGrpSpPr/>
            <p:nvPr/>
          </p:nvGrpSpPr>
          <p:grpSpPr>
            <a:xfrm>
              <a:off x="780397" y="2736982"/>
              <a:ext cx="72000" cy="1365817"/>
              <a:chOff x="780397" y="2736982"/>
              <a:chExt cx="72000" cy="1365817"/>
            </a:xfrm>
          </p:grpSpPr>
          <p:sp>
            <p:nvSpPr>
              <p:cNvPr id="1199" name="Rectangle 1198"/>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0" name="Connecteur droit 1199"/>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01" name="Rectangle 1200"/>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3" name="Groupe 1162"/>
            <p:cNvGrpSpPr/>
            <p:nvPr/>
          </p:nvGrpSpPr>
          <p:grpSpPr>
            <a:xfrm>
              <a:off x="720109" y="2827497"/>
              <a:ext cx="72000" cy="1365817"/>
              <a:chOff x="780397" y="2736982"/>
              <a:chExt cx="72000" cy="1365817"/>
            </a:xfrm>
          </p:grpSpPr>
          <p:sp>
            <p:nvSpPr>
              <p:cNvPr id="1196" name="Rectangle 1195"/>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7" name="Connecteur droit 1196"/>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98" name="Rectangle 1197"/>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4" name="Groupe 1163"/>
            <p:cNvGrpSpPr/>
            <p:nvPr/>
          </p:nvGrpSpPr>
          <p:grpSpPr>
            <a:xfrm>
              <a:off x="919432" y="2736979"/>
              <a:ext cx="72000" cy="1365817"/>
              <a:chOff x="780397" y="2736982"/>
              <a:chExt cx="72000" cy="1365817"/>
            </a:xfrm>
          </p:grpSpPr>
          <p:sp>
            <p:nvSpPr>
              <p:cNvPr id="1193" name="Rectangle 1192"/>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4" name="Connecteur droit 1193"/>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95" name="Rectangle 1194"/>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5" name="Groupe 1164"/>
            <p:cNvGrpSpPr/>
            <p:nvPr/>
          </p:nvGrpSpPr>
          <p:grpSpPr>
            <a:xfrm>
              <a:off x="1054876" y="2736980"/>
              <a:ext cx="72000" cy="1365817"/>
              <a:chOff x="780397" y="2736982"/>
              <a:chExt cx="72000" cy="1365817"/>
            </a:xfrm>
          </p:grpSpPr>
          <p:sp>
            <p:nvSpPr>
              <p:cNvPr id="1190" name="Rectangle 1189"/>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1" name="Connecteur droit 1190"/>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92" name="Rectangle 1191"/>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6" name="Groupe 1165"/>
            <p:cNvGrpSpPr/>
            <p:nvPr/>
          </p:nvGrpSpPr>
          <p:grpSpPr>
            <a:xfrm>
              <a:off x="1187164" y="2736981"/>
              <a:ext cx="72000" cy="1365817"/>
              <a:chOff x="780397" y="2736982"/>
              <a:chExt cx="72000" cy="1365817"/>
            </a:xfrm>
          </p:grpSpPr>
          <p:sp>
            <p:nvSpPr>
              <p:cNvPr id="1187" name="Rectangle 1186"/>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8" name="Connecteur droit 1187"/>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89" name="Rectangle 1188"/>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7" name="Groupe 1166"/>
            <p:cNvGrpSpPr/>
            <p:nvPr/>
          </p:nvGrpSpPr>
          <p:grpSpPr>
            <a:xfrm>
              <a:off x="1320397" y="2736982"/>
              <a:ext cx="72000" cy="1365817"/>
              <a:chOff x="780397" y="2736982"/>
              <a:chExt cx="72000" cy="1365817"/>
            </a:xfrm>
          </p:grpSpPr>
          <p:sp>
            <p:nvSpPr>
              <p:cNvPr id="1184" name="Rectangle 1183"/>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5" name="Connecteur droit 1184"/>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86" name="Rectangle 1185"/>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8" name="Groupe 1167"/>
            <p:cNvGrpSpPr/>
            <p:nvPr/>
          </p:nvGrpSpPr>
          <p:grpSpPr>
            <a:xfrm>
              <a:off x="849051" y="2827497"/>
              <a:ext cx="72000" cy="1365817"/>
              <a:chOff x="780397" y="2736982"/>
              <a:chExt cx="72000" cy="1365817"/>
            </a:xfrm>
          </p:grpSpPr>
          <p:sp>
            <p:nvSpPr>
              <p:cNvPr id="1181" name="Rectangle 1180"/>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2" name="Connecteur droit 1181"/>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83" name="Rectangle 1182"/>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9" name="Groupe 1168"/>
            <p:cNvGrpSpPr/>
            <p:nvPr/>
          </p:nvGrpSpPr>
          <p:grpSpPr>
            <a:xfrm>
              <a:off x="987222" y="2827496"/>
              <a:ext cx="72000" cy="1365817"/>
              <a:chOff x="780397" y="2736982"/>
              <a:chExt cx="72000" cy="1365817"/>
            </a:xfrm>
          </p:grpSpPr>
          <p:sp>
            <p:nvSpPr>
              <p:cNvPr id="1178" name="Rectangle 1177"/>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9" name="Connecteur droit 1178"/>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80" name="Rectangle 1179"/>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0" name="Groupe 1169"/>
            <p:cNvGrpSpPr/>
            <p:nvPr/>
          </p:nvGrpSpPr>
          <p:grpSpPr>
            <a:xfrm>
              <a:off x="1123733" y="2827495"/>
              <a:ext cx="72000" cy="1365817"/>
              <a:chOff x="780397" y="2736982"/>
              <a:chExt cx="72000" cy="1365817"/>
            </a:xfrm>
          </p:grpSpPr>
          <p:sp>
            <p:nvSpPr>
              <p:cNvPr id="1175" name="Rectangle 1174"/>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6" name="Connecteur droit 1175"/>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77" name="Rectangle 1176"/>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1" name="Groupe 1170"/>
            <p:cNvGrpSpPr/>
            <p:nvPr/>
          </p:nvGrpSpPr>
          <p:grpSpPr>
            <a:xfrm>
              <a:off x="1249730" y="2827495"/>
              <a:ext cx="72000" cy="1365817"/>
              <a:chOff x="780397" y="2736982"/>
              <a:chExt cx="72000" cy="1365817"/>
            </a:xfrm>
          </p:grpSpPr>
          <p:sp>
            <p:nvSpPr>
              <p:cNvPr id="1172" name="Rectangle 1171"/>
              <p:cNvSpPr/>
              <p:nvPr/>
            </p:nvSpPr>
            <p:spPr>
              <a:xfrm>
                <a:off x="780397" y="2736982"/>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3" name="Connecteur droit 1172"/>
              <p:cNvCxnSpPr/>
              <p:nvPr/>
            </p:nvCxnSpPr>
            <p:spPr>
              <a:xfrm flipH="1">
                <a:off x="815533" y="2772982"/>
                <a:ext cx="865" cy="129381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74" name="Rectangle 1173"/>
              <p:cNvSpPr/>
              <p:nvPr/>
            </p:nvSpPr>
            <p:spPr>
              <a:xfrm>
                <a:off x="780397" y="4030799"/>
                <a:ext cx="72000" cy="7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93" name="ZoneTexte 1292"/>
          <p:cNvSpPr txBox="1"/>
          <p:nvPr/>
        </p:nvSpPr>
        <p:spPr>
          <a:xfrm>
            <a:off x="7425430" y="6472953"/>
            <a:ext cx="2277955" cy="338554"/>
          </a:xfrm>
          <a:prstGeom prst="rect">
            <a:avLst/>
          </a:prstGeom>
          <a:noFill/>
        </p:spPr>
        <p:txBody>
          <a:bodyPr wrap="square" rtlCol="0">
            <a:spAutoFit/>
          </a:bodyPr>
          <a:lstStyle/>
          <a:p>
            <a:pPr algn="ctr"/>
            <a:r>
              <a:rPr lang="fr-FR" sz="1600" dirty="0" smtClean="0"/>
              <a:t>2 modules : 300MWe</a:t>
            </a:r>
            <a:endParaRPr lang="en-US" sz="1600" dirty="0"/>
          </a:p>
        </p:txBody>
      </p:sp>
      <p:sp>
        <p:nvSpPr>
          <p:cNvPr id="1294" name="ZoneTexte 1293"/>
          <p:cNvSpPr txBox="1"/>
          <p:nvPr/>
        </p:nvSpPr>
        <p:spPr>
          <a:xfrm>
            <a:off x="9717154" y="6459490"/>
            <a:ext cx="2474846" cy="338554"/>
          </a:xfrm>
          <a:prstGeom prst="rect">
            <a:avLst/>
          </a:prstGeom>
          <a:noFill/>
        </p:spPr>
        <p:txBody>
          <a:bodyPr wrap="square" rtlCol="0">
            <a:spAutoFit/>
          </a:bodyPr>
          <a:lstStyle/>
          <a:p>
            <a:pPr algn="ctr"/>
            <a:r>
              <a:rPr lang="fr-FR" sz="1600" dirty="0" smtClean="0"/>
              <a:t>8 modules : 1200MWe</a:t>
            </a:r>
            <a:endParaRPr lang="en-US" sz="1600" dirty="0"/>
          </a:p>
        </p:txBody>
      </p:sp>
      <p:grpSp>
        <p:nvGrpSpPr>
          <p:cNvPr id="1305" name="Groupe 1304"/>
          <p:cNvGrpSpPr/>
          <p:nvPr/>
        </p:nvGrpSpPr>
        <p:grpSpPr>
          <a:xfrm>
            <a:off x="7100836" y="5755404"/>
            <a:ext cx="501689" cy="717549"/>
            <a:chOff x="7100836" y="5755404"/>
            <a:chExt cx="501689" cy="717549"/>
          </a:xfrm>
        </p:grpSpPr>
        <p:cxnSp>
          <p:nvCxnSpPr>
            <p:cNvPr id="1297" name="Connecteur droit avec flèche 1296"/>
            <p:cNvCxnSpPr/>
            <p:nvPr/>
          </p:nvCxnSpPr>
          <p:spPr>
            <a:xfrm>
              <a:off x="7552430" y="5755404"/>
              <a:ext cx="0" cy="71754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98" name="ZoneTexte 1297"/>
            <p:cNvSpPr txBox="1"/>
            <p:nvPr/>
          </p:nvSpPr>
          <p:spPr>
            <a:xfrm>
              <a:off x="7100836" y="5928795"/>
              <a:ext cx="501689" cy="338554"/>
            </a:xfrm>
            <a:prstGeom prst="rect">
              <a:avLst/>
            </a:prstGeom>
            <a:noFill/>
          </p:spPr>
          <p:txBody>
            <a:bodyPr wrap="square" rtlCol="0">
              <a:spAutoFit/>
            </a:bodyPr>
            <a:lstStyle/>
            <a:p>
              <a:pPr algn="ctr"/>
              <a:r>
                <a:rPr lang="fr-FR" sz="1600" dirty="0" smtClean="0"/>
                <a:t>2m</a:t>
              </a:r>
              <a:endParaRPr lang="en-US" sz="1600" dirty="0"/>
            </a:p>
          </p:txBody>
        </p:sp>
      </p:grpSp>
      <p:grpSp>
        <p:nvGrpSpPr>
          <p:cNvPr id="1306" name="Groupe 1305"/>
          <p:cNvGrpSpPr/>
          <p:nvPr/>
        </p:nvGrpSpPr>
        <p:grpSpPr>
          <a:xfrm>
            <a:off x="7656032" y="4559657"/>
            <a:ext cx="1808376" cy="338554"/>
            <a:chOff x="7656032" y="4559657"/>
            <a:chExt cx="1808376" cy="338554"/>
          </a:xfrm>
        </p:grpSpPr>
        <p:sp>
          <p:nvSpPr>
            <p:cNvPr id="1299" name="ZoneTexte 1298"/>
            <p:cNvSpPr txBox="1"/>
            <p:nvPr/>
          </p:nvSpPr>
          <p:spPr>
            <a:xfrm>
              <a:off x="8338946" y="4559657"/>
              <a:ext cx="501689" cy="338554"/>
            </a:xfrm>
            <a:prstGeom prst="rect">
              <a:avLst/>
            </a:prstGeom>
            <a:noFill/>
          </p:spPr>
          <p:txBody>
            <a:bodyPr wrap="square" rtlCol="0">
              <a:spAutoFit/>
            </a:bodyPr>
            <a:lstStyle/>
            <a:p>
              <a:pPr algn="ctr"/>
              <a:r>
                <a:rPr lang="fr-FR" sz="1600" dirty="0"/>
                <a:t>5</a:t>
              </a:r>
              <a:r>
                <a:rPr lang="fr-FR" sz="1600" dirty="0" smtClean="0"/>
                <a:t>m</a:t>
              </a:r>
              <a:endParaRPr lang="en-US" sz="1600" dirty="0"/>
            </a:p>
          </p:txBody>
        </p:sp>
        <p:cxnSp>
          <p:nvCxnSpPr>
            <p:cNvPr id="1300" name="Connecteur droit avec flèche 1299"/>
            <p:cNvCxnSpPr/>
            <p:nvPr/>
          </p:nvCxnSpPr>
          <p:spPr>
            <a:xfrm flipH="1">
              <a:off x="7656032" y="4871718"/>
              <a:ext cx="180837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1416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132"/>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130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4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94"/>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500"/>
                                  </p:stCondLst>
                                  <p:childTnLst>
                                    <p:set>
                                      <p:cBhvr>
                                        <p:cTn id="24" dur="1" fill="hold">
                                          <p:stCondLst>
                                            <p:cond delay="0"/>
                                          </p:stCondLst>
                                        </p:cTn>
                                        <p:tgtEl>
                                          <p:spTgt spid="747"/>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500"/>
                                  </p:stCondLst>
                                  <p:childTnLst>
                                    <p:set>
                                      <p:cBhvr>
                                        <p:cTn id="27" dur="1" fill="hold">
                                          <p:stCondLst>
                                            <p:cond delay="0"/>
                                          </p:stCondLst>
                                        </p:cTn>
                                        <p:tgtEl>
                                          <p:spTgt spid="883"/>
                                        </p:tgtEl>
                                        <p:attrNameLst>
                                          <p:attrName>style.visibility</p:attrName>
                                        </p:attrNameLst>
                                      </p:cBhvr>
                                      <p:to>
                                        <p:strVal val="visible"/>
                                      </p:to>
                                    </p:set>
                                  </p:childTnLst>
                                </p:cTn>
                              </p:par>
                            </p:childTnLst>
                          </p:cTn>
                        </p:par>
                        <p:par>
                          <p:cTn id="28" fill="hold">
                            <p:stCondLst>
                              <p:cond delay="1000"/>
                            </p:stCondLst>
                            <p:childTnLst>
                              <p:par>
                                <p:cTn id="29" presetID="1" presetClass="entr" presetSubtype="0" fill="hold" nodeType="afterEffect">
                                  <p:stCondLst>
                                    <p:cond delay="500"/>
                                  </p:stCondLst>
                                  <p:childTnLst>
                                    <p:set>
                                      <p:cBhvr>
                                        <p:cTn id="30" dur="1" fill="hold">
                                          <p:stCondLst>
                                            <p:cond delay="0"/>
                                          </p:stCondLst>
                                        </p:cTn>
                                        <p:tgtEl>
                                          <p:spTgt spid="884"/>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nodeType="afterEffect">
                                  <p:stCondLst>
                                    <p:cond delay="500"/>
                                  </p:stCondLst>
                                  <p:childTnLst>
                                    <p:set>
                                      <p:cBhvr>
                                        <p:cTn id="33" dur="1" fill="hold">
                                          <p:stCondLst>
                                            <p:cond delay="0"/>
                                          </p:stCondLst>
                                        </p:cTn>
                                        <p:tgtEl>
                                          <p:spTgt spid="1020"/>
                                        </p:tgtEl>
                                        <p:attrNameLst>
                                          <p:attrName>style.visibility</p:attrName>
                                        </p:attrNameLst>
                                      </p:cBhvr>
                                      <p:to>
                                        <p:strVal val="visible"/>
                                      </p:to>
                                    </p:set>
                                  </p:childTnLst>
                                </p:cTn>
                              </p:par>
                            </p:childTnLst>
                          </p:cTn>
                        </p:par>
                        <p:par>
                          <p:cTn id="34" fill="hold">
                            <p:stCondLst>
                              <p:cond delay="2000"/>
                            </p:stCondLst>
                            <p:childTnLst>
                              <p:par>
                                <p:cTn id="35" presetID="1" presetClass="entr" presetSubtype="0" fill="hold" nodeType="afterEffect">
                                  <p:stCondLst>
                                    <p:cond delay="500"/>
                                  </p:stCondLst>
                                  <p:childTnLst>
                                    <p:set>
                                      <p:cBhvr>
                                        <p:cTn id="36" dur="1" fill="hold">
                                          <p:stCondLst>
                                            <p:cond delay="0"/>
                                          </p:stCondLst>
                                        </p:cTn>
                                        <p:tgtEl>
                                          <p:spTgt spid="1021"/>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500"/>
                                  </p:stCondLst>
                                  <p:childTnLst>
                                    <p:set>
                                      <p:cBhvr>
                                        <p:cTn id="39" dur="1" fill="hold">
                                          <p:stCondLst>
                                            <p:cond delay="0"/>
                                          </p:stCondLst>
                                        </p:cTn>
                                        <p:tgtEl>
                                          <p:spTgt spid="1157"/>
                                        </p:tgtEl>
                                        <p:attrNameLst>
                                          <p:attrName>style.visibility</p:attrName>
                                        </p:attrNameLst>
                                      </p:cBhvr>
                                      <p:to>
                                        <p:strVal val="visible"/>
                                      </p:to>
                                    </p:set>
                                  </p:childTnLst>
                                </p:cTn>
                              </p:par>
                            </p:childTnLst>
                          </p:cTn>
                        </p:par>
                        <p:par>
                          <p:cTn id="40" fill="hold">
                            <p:stCondLst>
                              <p:cond delay="3000"/>
                            </p:stCondLst>
                            <p:childTnLst>
                              <p:par>
                                <p:cTn id="41" presetID="1" presetClass="entr" presetSubtype="0" fill="hold" nodeType="afterEffect">
                                  <p:stCondLst>
                                    <p:cond delay="500"/>
                                  </p:stCondLst>
                                  <p:childTnLst>
                                    <p:set>
                                      <p:cBhvr>
                                        <p:cTn id="42" dur="1" fill="hold">
                                          <p:stCondLst>
                                            <p:cond delay="0"/>
                                          </p:stCondLst>
                                        </p:cTn>
                                        <p:tgtEl>
                                          <p:spTgt spid="1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3" grpId="0"/>
      <p:bldP spid="129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oltex Quick Fly Throug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41676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3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3317815" y="1018156"/>
            <a:ext cx="5372100" cy="4864100"/>
          </a:xfrm>
          <a:prstGeom prst="rect">
            <a:avLst/>
          </a:prstGeom>
          <a:gradFill flip="none" rotWithShape="1">
            <a:gsLst>
              <a:gs pos="0">
                <a:srgbClr val="FF0000"/>
              </a:gs>
              <a:gs pos="52000">
                <a:srgbClr val="FFFF00"/>
              </a:gs>
              <a:gs pos="100000">
                <a:srgbClr val="00FF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èche vers le haut 3"/>
          <p:cNvSpPr/>
          <p:nvPr/>
        </p:nvSpPr>
        <p:spPr>
          <a:xfrm>
            <a:off x="3189790" y="859406"/>
            <a:ext cx="286871" cy="51435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p:cNvSpPr txBox="1"/>
          <p:nvPr/>
        </p:nvSpPr>
        <p:spPr>
          <a:xfrm>
            <a:off x="5435673" y="6031153"/>
            <a:ext cx="1290918" cy="461665"/>
          </a:xfrm>
          <a:prstGeom prst="rect">
            <a:avLst/>
          </a:prstGeom>
          <a:noFill/>
        </p:spPr>
        <p:txBody>
          <a:bodyPr wrap="square" rtlCol="0">
            <a:spAutoFit/>
          </a:bodyPr>
          <a:lstStyle/>
          <a:p>
            <a:pPr algn="ctr"/>
            <a:r>
              <a:rPr lang="fr-FR" sz="2400" dirty="0" smtClean="0"/>
              <a:t>Valeur</a:t>
            </a:r>
            <a:endParaRPr lang="en-US" sz="2400" dirty="0"/>
          </a:p>
        </p:txBody>
      </p:sp>
      <p:sp>
        <p:nvSpPr>
          <p:cNvPr id="6" name="ZoneTexte 5"/>
          <p:cNvSpPr txBox="1"/>
          <p:nvPr/>
        </p:nvSpPr>
        <p:spPr>
          <a:xfrm rot="16200000">
            <a:off x="2317510" y="3310921"/>
            <a:ext cx="1290918" cy="461665"/>
          </a:xfrm>
          <a:prstGeom prst="rect">
            <a:avLst/>
          </a:prstGeom>
          <a:noFill/>
        </p:spPr>
        <p:txBody>
          <a:bodyPr wrap="square" rtlCol="0">
            <a:spAutoFit/>
          </a:bodyPr>
          <a:lstStyle/>
          <a:p>
            <a:pPr algn="ctr"/>
            <a:r>
              <a:rPr lang="fr-FR" sz="2400" dirty="0" smtClean="0"/>
              <a:t>Coût</a:t>
            </a:r>
            <a:endParaRPr lang="en-US" sz="2400" dirty="0"/>
          </a:p>
        </p:txBody>
      </p:sp>
      <p:grpSp>
        <p:nvGrpSpPr>
          <p:cNvPr id="7" name="Groupe 6"/>
          <p:cNvGrpSpPr/>
          <p:nvPr/>
        </p:nvGrpSpPr>
        <p:grpSpPr>
          <a:xfrm>
            <a:off x="7688289" y="4809877"/>
            <a:ext cx="918782" cy="925505"/>
            <a:chOff x="1378424" y="4244454"/>
            <a:chExt cx="1514902" cy="1542197"/>
          </a:xfrm>
        </p:grpSpPr>
        <p:sp>
          <p:nvSpPr>
            <p:cNvPr id="8" name="Ellipse 7"/>
            <p:cNvSpPr/>
            <p:nvPr/>
          </p:nvSpPr>
          <p:spPr>
            <a:xfrm>
              <a:off x="1378424" y="4244454"/>
              <a:ext cx="1514902" cy="1542197"/>
            </a:xfrm>
            <a:prstGeom prst="ellipse">
              <a:avLst/>
            </a:prstGeom>
            <a:solidFill>
              <a:srgbClr val="00FF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1713860" y="46088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2271072" y="46088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Arc 10"/>
            <p:cNvSpPr/>
            <p:nvPr/>
          </p:nvSpPr>
          <p:spPr>
            <a:xfrm rot="7853607">
              <a:off x="1574800" y="4318002"/>
              <a:ext cx="1066800" cy="1168400"/>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12" name="Groupe 11"/>
          <p:cNvGrpSpPr/>
          <p:nvPr/>
        </p:nvGrpSpPr>
        <p:grpSpPr>
          <a:xfrm>
            <a:off x="3540211" y="1150464"/>
            <a:ext cx="918782" cy="1271205"/>
            <a:chOff x="6788624" y="4269854"/>
            <a:chExt cx="1514902" cy="2118248"/>
          </a:xfrm>
        </p:grpSpPr>
        <p:sp>
          <p:nvSpPr>
            <p:cNvPr id="13" name="Ellipse 12"/>
            <p:cNvSpPr/>
            <p:nvPr/>
          </p:nvSpPr>
          <p:spPr>
            <a:xfrm>
              <a:off x="6788624" y="4269854"/>
              <a:ext cx="1514902" cy="1542197"/>
            </a:xfrm>
            <a:prstGeom prst="ellipse">
              <a:avLst/>
            </a:pr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7124060" y="46342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7681272" y="4634221"/>
              <a:ext cx="272955" cy="3411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Arc 15"/>
            <p:cNvSpPr/>
            <p:nvPr/>
          </p:nvSpPr>
          <p:spPr>
            <a:xfrm rot="18709808">
              <a:off x="7061201" y="5270502"/>
              <a:ext cx="1066800" cy="1168400"/>
            </a:xfrm>
            <a:prstGeom prst="arc">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cxnSp>
        <p:nvCxnSpPr>
          <p:cNvPr id="21" name="Connecteur droit 20"/>
          <p:cNvCxnSpPr/>
          <p:nvPr/>
        </p:nvCxnSpPr>
        <p:spPr>
          <a:xfrm flipV="1">
            <a:off x="3726612" y="1656271"/>
            <a:ext cx="4968815" cy="3950898"/>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rot="19288864">
            <a:off x="6444651" y="2478656"/>
            <a:ext cx="2622430" cy="369332"/>
          </a:xfrm>
          <a:prstGeom prst="rect">
            <a:avLst/>
          </a:prstGeom>
          <a:noFill/>
        </p:spPr>
        <p:txBody>
          <a:bodyPr wrap="square" rtlCol="0">
            <a:spAutoFit/>
          </a:bodyPr>
          <a:lstStyle/>
          <a:p>
            <a:pPr algn="ctr"/>
            <a:r>
              <a:rPr lang="fr-FR" dirty="0" smtClean="0"/>
              <a:t>Seuil de la fission solide</a:t>
            </a:r>
            <a:endParaRPr lang="en-US" dirty="0"/>
          </a:p>
        </p:txBody>
      </p:sp>
      <p:cxnSp>
        <p:nvCxnSpPr>
          <p:cNvPr id="26" name="Connecteur droit 25"/>
          <p:cNvCxnSpPr>
            <a:endCxn id="29" idx="3"/>
          </p:cNvCxnSpPr>
          <p:nvPr/>
        </p:nvCxnSpPr>
        <p:spPr>
          <a:xfrm flipV="1">
            <a:off x="5796712" y="3450206"/>
            <a:ext cx="2893203" cy="2391914"/>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3" name="Flèche droite 2"/>
          <p:cNvSpPr/>
          <p:nvPr/>
        </p:nvSpPr>
        <p:spPr>
          <a:xfrm>
            <a:off x="3263840" y="5781030"/>
            <a:ext cx="5560695" cy="294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à coins arrondis 1"/>
          <p:cNvSpPr/>
          <p:nvPr/>
        </p:nvSpPr>
        <p:spPr>
          <a:xfrm rot="19336440">
            <a:off x="7366360" y="1566363"/>
            <a:ext cx="1041400" cy="55765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RNR</a:t>
            </a:r>
          </a:p>
          <a:p>
            <a:pPr algn="ctr"/>
            <a:r>
              <a:rPr lang="fr-FR" dirty="0" smtClean="0">
                <a:solidFill>
                  <a:schemeClr val="tx1"/>
                </a:solidFill>
              </a:rPr>
              <a:t>Sodium</a:t>
            </a:r>
            <a:endParaRPr lang="en-US" dirty="0">
              <a:solidFill>
                <a:schemeClr val="tx1"/>
              </a:solidFill>
            </a:endParaRPr>
          </a:p>
        </p:txBody>
      </p:sp>
      <p:sp>
        <p:nvSpPr>
          <p:cNvPr id="34" name="Rectangle à coins arrondis 33"/>
          <p:cNvSpPr/>
          <p:nvPr/>
        </p:nvSpPr>
        <p:spPr>
          <a:xfrm rot="19336440">
            <a:off x="6242248" y="2357884"/>
            <a:ext cx="1303956" cy="55765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Génération 3 (EPR)</a:t>
            </a:r>
            <a:endParaRPr lang="en-US" dirty="0">
              <a:solidFill>
                <a:schemeClr val="tx1"/>
              </a:solidFill>
            </a:endParaRPr>
          </a:p>
        </p:txBody>
      </p:sp>
      <p:sp>
        <p:nvSpPr>
          <p:cNvPr id="35" name="Rectangle à coins arrondis 34"/>
          <p:cNvSpPr/>
          <p:nvPr/>
        </p:nvSpPr>
        <p:spPr>
          <a:xfrm rot="19336440">
            <a:off x="5166795" y="3183088"/>
            <a:ext cx="1289195" cy="55765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Génération 2</a:t>
            </a:r>
            <a:endParaRPr lang="en-US" dirty="0">
              <a:solidFill>
                <a:schemeClr val="tx1"/>
              </a:solidFill>
            </a:endParaRPr>
          </a:p>
        </p:txBody>
      </p:sp>
      <p:sp>
        <p:nvSpPr>
          <p:cNvPr id="36" name="Rectangle à coins arrondis 35"/>
          <p:cNvSpPr/>
          <p:nvPr/>
        </p:nvSpPr>
        <p:spPr>
          <a:xfrm rot="19336440">
            <a:off x="3649248" y="4226688"/>
            <a:ext cx="1765274" cy="54295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Petits réacteurs modulaires</a:t>
            </a:r>
            <a:endParaRPr lang="en-US" dirty="0">
              <a:solidFill>
                <a:schemeClr val="tx1"/>
              </a:solidFill>
            </a:endParaRPr>
          </a:p>
        </p:txBody>
      </p:sp>
      <p:sp>
        <p:nvSpPr>
          <p:cNvPr id="37" name="Rectangle à coins arrondis 36"/>
          <p:cNvSpPr/>
          <p:nvPr/>
        </p:nvSpPr>
        <p:spPr>
          <a:xfrm>
            <a:off x="3601803" y="723529"/>
            <a:ext cx="728897" cy="35597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ITER</a:t>
            </a:r>
            <a:endParaRPr lang="en-US" dirty="0">
              <a:solidFill>
                <a:schemeClr val="tx1"/>
              </a:solidFill>
            </a:endParaRPr>
          </a:p>
        </p:txBody>
      </p:sp>
      <p:sp>
        <p:nvSpPr>
          <p:cNvPr id="38" name="Rectangle à coins arrondis 37"/>
          <p:cNvSpPr/>
          <p:nvPr/>
        </p:nvSpPr>
        <p:spPr>
          <a:xfrm rot="19291137">
            <a:off x="5626029" y="5055787"/>
            <a:ext cx="1011129" cy="30964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IMSR</a:t>
            </a:r>
            <a:endParaRPr lang="en-US" dirty="0">
              <a:solidFill>
                <a:schemeClr val="tx1"/>
              </a:solidFill>
            </a:endParaRPr>
          </a:p>
        </p:txBody>
      </p:sp>
      <p:sp>
        <p:nvSpPr>
          <p:cNvPr id="39" name="Rectangle à coins arrondis 38"/>
          <p:cNvSpPr/>
          <p:nvPr/>
        </p:nvSpPr>
        <p:spPr>
          <a:xfrm rot="19291137">
            <a:off x="6609372" y="4252057"/>
            <a:ext cx="1011129" cy="30964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SSR</a:t>
            </a:r>
            <a:endParaRPr lang="en-US" dirty="0">
              <a:solidFill>
                <a:schemeClr val="tx1"/>
              </a:solidFill>
            </a:endParaRPr>
          </a:p>
        </p:txBody>
      </p:sp>
      <p:sp>
        <p:nvSpPr>
          <p:cNvPr id="40" name="Rectangle à coins arrondis 39"/>
          <p:cNvSpPr/>
          <p:nvPr/>
        </p:nvSpPr>
        <p:spPr>
          <a:xfrm rot="19291137">
            <a:off x="7521956" y="3519086"/>
            <a:ext cx="1011129" cy="30964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MSFR</a:t>
            </a:r>
            <a:endParaRPr lang="en-US" dirty="0">
              <a:solidFill>
                <a:schemeClr val="tx1"/>
              </a:solidFill>
            </a:endParaRPr>
          </a:p>
        </p:txBody>
      </p:sp>
      <p:pic>
        <p:nvPicPr>
          <p:cNvPr id="30" name="Picture 2" descr="\\f-sobek\home6$\a066397\MyDocs\Personal\Th90\Terrestrial\Illustration IMS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379" y="3889829"/>
            <a:ext cx="2586399" cy="202798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685" y="5975870"/>
            <a:ext cx="1725491" cy="508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53"/>
          <p:cNvPicPr>
            <a:picLocks noChangeAspect="1"/>
          </p:cNvPicPr>
          <p:nvPr/>
        </p:nvPicPr>
        <p:blipFill rotWithShape="1">
          <a:blip r:embed="rId5"/>
          <a:srcRect l="7035" t="10636" r="7536"/>
          <a:stretch/>
        </p:blipFill>
        <p:spPr>
          <a:xfrm>
            <a:off x="9789401" y="4135866"/>
            <a:ext cx="1615976" cy="1504055"/>
          </a:xfrm>
          <a:prstGeom prst="rect">
            <a:avLst/>
          </a:prstGeom>
        </p:spPr>
      </p:pic>
      <p:pic>
        <p:nvPicPr>
          <p:cNvPr id="33" name="Pictur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79430" y="5574122"/>
            <a:ext cx="1770814" cy="407287"/>
          </a:xfrm>
          <a:prstGeom prst="rect">
            <a:avLst/>
          </a:prstGeom>
        </p:spPr>
      </p:pic>
      <p:cxnSp>
        <p:nvCxnSpPr>
          <p:cNvPr id="19" name="Connecteur droit 18"/>
          <p:cNvCxnSpPr>
            <a:stCxn id="40" idx="3"/>
          </p:cNvCxnSpPr>
          <p:nvPr/>
        </p:nvCxnSpPr>
        <p:spPr>
          <a:xfrm flipV="1">
            <a:off x="8423283" y="2759529"/>
            <a:ext cx="802360" cy="59979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7" name="Image 16"/>
          <p:cNvPicPr>
            <a:picLocks noChangeAspect="1"/>
          </p:cNvPicPr>
          <p:nvPr/>
        </p:nvPicPr>
        <p:blipFill rotWithShape="1">
          <a:blip r:embed="rId7"/>
          <a:srcRect r="223"/>
          <a:stretch/>
        </p:blipFill>
        <p:spPr>
          <a:xfrm>
            <a:off x="9149097" y="1436914"/>
            <a:ext cx="2821560" cy="2112961"/>
          </a:xfrm>
          <a:prstGeom prst="rect">
            <a:avLst/>
          </a:prstGeom>
        </p:spPr>
      </p:pic>
      <p:cxnSp>
        <p:nvCxnSpPr>
          <p:cNvPr id="41" name="Connecteur droit 40"/>
          <p:cNvCxnSpPr>
            <a:stCxn id="39" idx="2"/>
            <a:endCxn id="32" idx="1"/>
          </p:cNvCxnSpPr>
          <p:nvPr/>
        </p:nvCxnSpPr>
        <p:spPr>
          <a:xfrm>
            <a:off x="7211276" y="4528077"/>
            <a:ext cx="2578125" cy="35981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Connecteur droit 41"/>
          <p:cNvCxnSpPr>
            <a:endCxn id="38" idx="1"/>
          </p:cNvCxnSpPr>
          <p:nvPr/>
        </p:nvCxnSpPr>
        <p:spPr>
          <a:xfrm flipV="1">
            <a:off x="2008414" y="5525200"/>
            <a:ext cx="3727417" cy="15714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rot="19288864">
            <a:off x="6355751" y="4396356"/>
            <a:ext cx="2622430" cy="369332"/>
          </a:xfrm>
          <a:prstGeom prst="rect">
            <a:avLst/>
          </a:prstGeom>
          <a:noFill/>
        </p:spPr>
        <p:txBody>
          <a:bodyPr wrap="square" rtlCol="0">
            <a:spAutoFit/>
          </a:bodyPr>
          <a:lstStyle/>
          <a:p>
            <a:pPr algn="ctr"/>
            <a:r>
              <a:rPr lang="fr-FR" dirty="0" smtClean="0"/>
              <a:t>Seuil de la fission liquide</a:t>
            </a:r>
            <a:endParaRPr lang="en-US" dirty="0"/>
          </a:p>
        </p:txBody>
      </p:sp>
    </p:spTree>
    <p:extLst>
      <p:ext uri="{BB962C8B-B14F-4D97-AF65-F5344CB8AC3E}">
        <p14:creationId xmlns:p14="http://schemas.microsoft.com/office/powerpoint/2010/main" val="141120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2000"/>
                                        <p:tgtEl>
                                          <p:spTgt spid="26"/>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8" grpId="0" animBg="1"/>
      <p:bldP spid="39" grpId="0" animBg="1"/>
      <p:bldP spid="40" grpId="0" animBg="1"/>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467" y="0"/>
            <a:ext cx="10752961" cy="6858000"/>
          </a:xfrm>
          <a:prstGeom prst="rect">
            <a:avLst/>
          </a:prstGeom>
        </p:spPr>
      </p:pic>
      <p:grpSp>
        <p:nvGrpSpPr>
          <p:cNvPr id="2" name="Groupe 1"/>
          <p:cNvGrpSpPr/>
          <p:nvPr/>
        </p:nvGrpSpPr>
        <p:grpSpPr>
          <a:xfrm>
            <a:off x="2461012" y="2345781"/>
            <a:ext cx="8374272" cy="2439089"/>
            <a:chOff x="2461012" y="2345781"/>
            <a:chExt cx="8374272" cy="2439089"/>
          </a:xfrm>
        </p:grpSpPr>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7753" y="2345781"/>
              <a:ext cx="1462708" cy="87991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61012" y="4117500"/>
              <a:ext cx="2524259" cy="667370"/>
            </a:xfrm>
            <a:prstGeom prst="rect">
              <a:avLst/>
            </a:prstGeom>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0662" y="3328788"/>
              <a:ext cx="3054622" cy="473467"/>
            </a:xfrm>
            <a:prstGeom prst="rect">
              <a:avLst/>
            </a:prstGeom>
          </p:spPr>
        </p:pic>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2104" y="2459122"/>
              <a:ext cx="1190256" cy="1343133"/>
            </a:xfrm>
            <a:prstGeom prst="rect">
              <a:avLst/>
            </a:prstGeom>
          </p:spPr>
        </p:pic>
        <p:pic>
          <p:nvPicPr>
            <p:cNvPr id="15" name="Imag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02499" y="3802255"/>
              <a:ext cx="2892299" cy="602562"/>
            </a:xfrm>
            <a:prstGeom prst="rect">
              <a:avLst/>
            </a:prstGeom>
          </p:spPr>
        </p:pic>
        <p:grpSp>
          <p:nvGrpSpPr>
            <p:cNvPr id="12" name="Groupe 11"/>
            <p:cNvGrpSpPr/>
            <p:nvPr/>
          </p:nvGrpSpPr>
          <p:grpSpPr>
            <a:xfrm>
              <a:off x="2868695" y="3251588"/>
              <a:ext cx="2305328" cy="865912"/>
              <a:chOff x="2868695" y="3251588"/>
              <a:chExt cx="2305328" cy="865912"/>
            </a:xfrm>
          </p:grpSpPr>
          <p:pic>
            <p:nvPicPr>
              <p:cNvPr id="8" name="Image 7"/>
              <p:cNvPicPr>
                <a:picLocks noChangeAspect="1"/>
              </p:cNvPicPr>
              <p:nvPr/>
            </p:nvPicPr>
            <p:blipFill rotWithShape="1">
              <a:blip r:embed="rId9">
                <a:extLst>
                  <a:ext uri="{28A0092B-C50C-407E-A947-70E740481C1C}">
                    <a14:useLocalDpi xmlns:a14="http://schemas.microsoft.com/office/drawing/2010/main" val="0"/>
                  </a:ext>
                </a:extLst>
              </a:blip>
              <a:srcRect r="56716"/>
              <a:stretch/>
            </p:blipFill>
            <p:spPr>
              <a:xfrm>
                <a:off x="2868695" y="3251588"/>
                <a:ext cx="1050843" cy="865912"/>
              </a:xfrm>
              <a:prstGeom prst="rect">
                <a:avLst/>
              </a:prstGeom>
            </p:spPr>
          </p:pic>
          <p:sp>
            <p:nvSpPr>
              <p:cNvPr id="10" name="ZoneTexte 9"/>
              <p:cNvSpPr txBox="1"/>
              <p:nvPr/>
            </p:nvSpPr>
            <p:spPr>
              <a:xfrm>
                <a:off x="3552256" y="3465186"/>
                <a:ext cx="1621767" cy="400110"/>
              </a:xfrm>
              <a:prstGeom prst="rect">
                <a:avLst/>
              </a:prstGeom>
              <a:noFill/>
            </p:spPr>
            <p:txBody>
              <a:bodyPr wrap="square" rtlCol="0">
                <a:spAutoFit/>
              </a:bodyPr>
              <a:lstStyle/>
              <a:p>
                <a:pPr algn="ctr"/>
                <a:r>
                  <a:rPr lang="fr-FR" sz="2000" b="1" dirty="0" smtClean="0">
                    <a:latin typeface="Arial" panose="020B0604020202020204" pitchFamily="34" charset="0"/>
                    <a:cs typeface="Arial" panose="020B0604020202020204" pitchFamily="34" charset="0"/>
                  </a:rPr>
                  <a:t>HITACHI</a:t>
                </a:r>
                <a:endParaRPr lang="en-US" sz="20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404712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3">
            <a:extLst>
              <a:ext uri="{28A0092B-C50C-407E-A947-70E740481C1C}">
                <a14:useLocalDpi xmlns:a14="http://schemas.microsoft.com/office/drawing/2010/main" val="0"/>
              </a:ext>
            </a:extLst>
          </a:blip>
          <a:srcRect l="18241" r="18373"/>
          <a:stretch/>
        </p:blipFill>
        <p:spPr>
          <a:xfrm>
            <a:off x="8249220" y="797011"/>
            <a:ext cx="3742013" cy="5909094"/>
          </a:xfrm>
          <a:prstGeom prst="rect">
            <a:avLst/>
          </a:prstGeom>
        </p:spPr>
      </p:pic>
      <p:pic>
        <p:nvPicPr>
          <p:cNvPr id="2" name="Picture 2" descr="See original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13920" t="1092" r="17045"/>
          <a:stretch/>
        </p:blipFill>
        <p:spPr bwMode="auto">
          <a:xfrm>
            <a:off x="0" y="984743"/>
            <a:ext cx="3976254" cy="569696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rotWithShape="1">
          <a:blip r:embed="rId5" cstate="print">
            <a:extLst>
              <a:ext uri="{28A0092B-C50C-407E-A947-70E740481C1C}">
                <a14:useLocalDpi xmlns:a14="http://schemas.microsoft.com/office/drawing/2010/main" val="0"/>
              </a:ext>
            </a:extLst>
          </a:blip>
          <a:srcRect t="1" b="6698"/>
          <a:stretch/>
        </p:blipFill>
        <p:spPr>
          <a:xfrm>
            <a:off x="4085211" y="2809324"/>
            <a:ext cx="4073238" cy="2419601"/>
          </a:xfrm>
          <a:prstGeom prst="rect">
            <a:avLst/>
          </a:prstGeom>
        </p:spPr>
      </p:pic>
      <p:sp>
        <p:nvSpPr>
          <p:cNvPr id="6" name="Titre 5"/>
          <p:cNvSpPr>
            <a:spLocks noGrp="1"/>
          </p:cNvSpPr>
          <p:nvPr>
            <p:ph type="title" idx="4294967295"/>
          </p:nvPr>
        </p:nvSpPr>
        <p:spPr>
          <a:xfrm>
            <a:off x="3140162" y="379087"/>
            <a:ext cx="6081806" cy="612775"/>
          </a:xfrm>
        </p:spPr>
        <p:txBody>
          <a:bodyPr>
            <a:normAutofit fontScale="90000"/>
          </a:bodyPr>
          <a:lstStyle/>
          <a:p>
            <a:pPr algn="ctr"/>
            <a:r>
              <a:rPr lang="en-US" dirty="0" smtClean="0"/>
              <a:t>Un </a:t>
            </a:r>
            <a:r>
              <a:rPr lang="en-US" dirty="0" err="1" smtClean="0"/>
              <a:t>partenariat</a:t>
            </a:r>
            <a:r>
              <a:rPr lang="en-US" dirty="0" smtClean="0"/>
              <a:t> pour </a:t>
            </a:r>
            <a:r>
              <a:rPr lang="en-US" dirty="0" err="1" smtClean="0"/>
              <a:t>l’avenir</a:t>
            </a:r>
            <a:endParaRPr lang="en-US" dirty="0"/>
          </a:p>
        </p:txBody>
      </p:sp>
    </p:spTree>
    <p:extLst>
      <p:ext uri="{BB962C8B-B14F-4D97-AF65-F5344CB8AC3E}">
        <p14:creationId xmlns:p14="http://schemas.microsoft.com/office/powerpoint/2010/main" val="363558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5755340" y="2596189"/>
            <a:ext cx="5522259" cy="3849435"/>
          </a:xfrm>
          <a:prstGeom prst="rect">
            <a:avLst/>
          </a:prstGeom>
          <a:ln w="28575">
            <a:solidFill>
              <a:schemeClr val="tx1"/>
            </a:solidFill>
          </a:ln>
        </p:spPr>
      </p:pic>
      <p:grpSp>
        <p:nvGrpSpPr>
          <p:cNvPr id="7" name="Groupe 6"/>
          <p:cNvGrpSpPr/>
          <p:nvPr/>
        </p:nvGrpSpPr>
        <p:grpSpPr>
          <a:xfrm>
            <a:off x="770963" y="286869"/>
            <a:ext cx="10739719" cy="1200329"/>
            <a:chOff x="770963" y="286869"/>
            <a:chExt cx="10739719" cy="1200329"/>
          </a:xfrm>
        </p:grpSpPr>
        <p:pic>
          <p:nvPicPr>
            <p:cNvPr id="3" name="Image 2"/>
            <p:cNvPicPr>
              <a:picLocks noChangeAspect="1"/>
            </p:cNvPicPr>
            <p:nvPr/>
          </p:nvPicPr>
          <p:blipFill rotWithShape="1">
            <a:blip r:embed="rId4" cstate="print">
              <a:extLst>
                <a:ext uri="{28A0092B-C50C-407E-A947-70E740481C1C}">
                  <a14:useLocalDpi xmlns:a14="http://schemas.microsoft.com/office/drawing/2010/main" val="0"/>
                </a:ext>
              </a:extLst>
            </a:blip>
            <a:srcRect l="18241" r="18373"/>
            <a:stretch/>
          </p:blipFill>
          <p:spPr>
            <a:xfrm>
              <a:off x="3964093" y="340939"/>
              <a:ext cx="374826" cy="591896"/>
            </a:xfrm>
            <a:prstGeom prst="rect">
              <a:avLst/>
            </a:prstGeom>
          </p:spPr>
        </p:pic>
        <p:sp>
          <p:nvSpPr>
            <p:cNvPr id="4" name="ZoneTexte 3"/>
            <p:cNvSpPr txBox="1"/>
            <p:nvPr/>
          </p:nvSpPr>
          <p:spPr>
            <a:xfrm>
              <a:off x="770963" y="286869"/>
              <a:ext cx="10739719" cy="1200329"/>
            </a:xfrm>
            <a:prstGeom prst="rect">
              <a:avLst/>
            </a:prstGeom>
            <a:noFill/>
          </p:spPr>
          <p:txBody>
            <a:bodyPr wrap="square" rtlCol="0">
              <a:spAutoFit/>
            </a:bodyPr>
            <a:lstStyle/>
            <a:p>
              <a:pPr algn="ctr"/>
              <a:r>
                <a:rPr lang="fr-FR" sz="4400" dirty="0" smtClean="0"/>
                <a:t>Fission Liquide</a:t>
              </a:r>
            </a:p>
            <a:p>
              <a:pPr algn="ctr"/>
              <a:r>
                <a:rPr lang="fr-FR" sz="2800" dirty="0" smtClean="0"/>
                <a:t>La première entreprise française dédiée aux réacteurs à sels fondus.</a:t>
              </a:r>
            </a:p>
          </p:txBody>
        </p:sp>
      </p:grpSp>
      <p:sp>
        <p:nvSpPr>
          <p:cNvPr id="6" name="ZoneTexte 5"/>
          <p:cNvSpPr txBox="1"/>
          <p:nvPr/>
        </p:nvSpPr>
        <p:spPr>
          <a:xfrm>
            <a:off x="995081" y="1550893"/>
            <a:ext cx="10739719" cy="1815882"/>
          </a:xfrm>
          <a:prstGeom prst="rect">
            <a:avLst/>
          </a:prstGeom>
          <a:noFill/>
        </p:spPr>
        <p:txBody>
          <a:bodyPr wrap="square" rtlCol="0">
            <a:spAutoFit/>
          </a:bodyPr>
          <a:lstStyle/>
          <a:p>
            <a:pPr marL="285750" indent="-285750">
              <a:buFont typeface="Arial" panose="020B0604020202020204" pitchFamily="34" charset="0"/>
              <a:buChar char="•"/>
            </a:pPr>
            <a:r>
              <a:rPr lang="fr-FR" sz="2800" dirty="0" smtClean="0"/>
              <a:t>Mission : Connecter les parties prenantes dans cette technologie</a:t>
            </a:r>
          </a:p>
          <a:p>
            <a:pPr marL="285750" indent="-285750">
              <a:buFont typeface="Arial" panose="020B0604020202020204" pitchFamily="34" charset="0"/>
              <a:buChar char="•"/>
            </a:pPr>
            <a:r>
              <a:rPr lang="fr-FR" sz="2800" dirty="0" smtClean="0"/>
              <a:t>Offre </a:t>
            </a:r>
            <a:r>
              <a:rPr lang="fr-FR" sz="2800" dirty="0"/>
              <a:t>: Conseil indépendant, bilingue français / </a:t>
            </a:r>
            <a:r>
              <a:rPr lang="fr-FR" sz="2800" dirty="0" smtClean="0"/>
              <a:t>anglais</a:t>
            </a:r>
          </a:p>
          <a:p>
            <a:pPr marL="285750" indent="-285750">
              <a:buFont typeface="Arial" panose="020B0604020202020204" pitchFamily="34" charset="0"/>
              <a:buChar char="•"/>
            </a:pPr>
            <a:r>
              <a:rPr lang="fr-FR" sz="2800" dirty="0" smtClean="0"/>
              <a:t>Création : 1</a:t>
            </a:r>
            <a:r>
              <a:rPr lang="fr-FR" sz="2800" baseline="30000" dirty="0" smtClean="0"/>
              <a:t>er</a:t>
            </a:r>
            <a:r>
              <a:rPr lang="fr-FR" sz="2800" dirty="0" smtClean="0"/>
              <a:t> janvier 2017</a:t>
            </a:r>
          </a:p>
          <a:p>
            <a:pPr marL="285750" indent="-285750">
              <a:buFont typeface="Arial" panose="020B0604020202020204" pitchFamily="34" charset="0"/>
              <a:buChar char="•"/>
            </a:pPr>
            <a:r>
              <a:rPr lang="fr-FR" sz="2800" dirty="0" smtClean="0"/>
              <a:t>Siège : Versailles</a:t>
            </a:r>
          </a:p>
        </p:txBody>
      </p:sp>
    </p:spTree>
    <p:extLst>
      <p:ext uri="{BB962C8B-B14F-4D97-AF65-F5344CB8AC3E}">
        <p14:creationId xmlns:p14="http://schemas.microsoft.com/office/powerpoint/2010/main" val="290639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1000"/>
                                        <p:tgtEl>
                                          <p:spTgt spid="6">
                                            <p:txEl>
                                              <p:pRg st="0" end="0"/>
                                            </p:txEl>
                                          </p:spTgt>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up)">
                                      <p:cBhvr>
                                        <p:cTn id="16" dur="1000"/>
                                        <p:tgtEl>
                                          <p:spTgt spid="6">
                                            <p:txEl>
                                              <p:pRg st="1" end="1"/>
                                            </p:txEl>
                                          </p:spTgt>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wipe(up)">
                                      <p:cBhvr>
                                        <p:cTn id="20" dur="1000"/>
                                        <p:tgtEl>
                                          <p:spTgt spid="6">
                                            <p:txEl>
                                              <p:pRg st="2" end="2"/>
                                            </p:txEl>
                                          </p:spTgt>
                                        </p:tgtEl>
                                      </p:cBhvr>
                                    </p:animEffect>
                                  </p:childTnLst>
                                </p:cTn>
                              </p:par>
                            </p:childTnLst>
                          </p:cTn>
                        </p:par>
                        <p:par>
                          <p:cTn id="21" fill="hold">
                            <p:stCondLst>
                              <p:cond delay="3000"/>
                            </p:stCondLst>
                            <p:childTnLst>
                              <p:par>
                                <p:cTn id="22" presetID="22" presetClass="entr" presetSubtype="1"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wipe(up)">
                                      <p:cBhvr>
                                        <p:cTn id="24" dur="1000"/>
                                        <p:tgtEl>
                                          <p:spTgt spid="6">
                                            <p:txEl>
                                              <p:pRg st="3" end="3"/>
                                            </p:txEl>
                                          </p:spTgt>
                                        </p:tgtEl>
                                      </p:cBhvr>
                                    </p:animEffect>
                                  </p:childTnLst>
                                </p:cTn>
                              </p:par>
                            </p:childTnLst>
                          </p:cTn>
                        </p:par>
                        <p:par>
                          <p:cTn id="25" fill="hold">
                            <p:stCondLst>
                              <p:cond delay="4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797067" y="3938513"/>
            <a:ext cx="5603734" cy="2279979"/>
          </a:xfrm>
          <a:prstGeom prst="rect">
            <a:avLst/>
          </a:prstGeom>
          <a:ln>
            <a:solidFill>
              <a:schemeClr val="tx1"/>
            </a:solidFill>
          </a:ln>
        </p:spPr>
      </p:pic>
      <p:pic>
        <p:nvPicPr>
          <p:cNvPr id="5" name="Image 4"/>
          <p:cNvPicPr>
            <a:picLocks noChangeAspect="1"/>
          </p:cNvPicPr>
          <p:nvPr/>
        </p:nvPicPr>
        <p:blipFill>
          <a:blip r:embed="rId4"/>
          <a:stretch>
            <a:fillRect/>
          </a:stretch>
        </p:blipFill>
        <p:spPr>
          <a:xfrm>
            <a:off x="7315578" y="3919444"/>
            <a:ext cx="4159246" cy="2300700"/>
          </a:xfrm>
          <a:prstGeom prst="rect">
            <a:avLst/>
          </a:prstGeom>
          <a:ln>
            <a:solidFill>
              <a:schemeClr val="tx1"/>
            </a:solidFill>
          </a:ln>
        </p:spPr>
      </p:pic>
      <p:sp>
        <p:nvSpPr>
          <p:cNvPr id="122882" name="Text Box 2"/>
          <p:cNvSpPr txBox="1">
            <a:spLocks noChangeArrowheads="1"/>
          </p:cNvSpPr>
          <p:nvPr/>
        </p:nvSpPr>
        <p:spPr bwMode="auto">
          <a:xfrm>
            <a:off x="3424239" y="142875"/>
            <a:ext cx="5330825"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fr-FR" altLang="en-US" sz="4400" dirty="0"/>
              <a:t>Pour en savoir plus :</a:t>
            </a:r>
          </a:p>
        </p:txBody>
      </p:sp>
      <p:sp>
        <p:nvSpPr>
          <p:cNvPr id="122886" name="ZoneTexte 2"/>
          <p:cNvSpPr txBox="1">
            <a:spLocks noChangeArrowheads="1"/>
          </p:cNvSpPr>
          <p:nvPr/>
        </p:nvSpPr>
        <p:spPr bwMode="auto">
          <a:xfrm>
            <a:off x="1077433" y="6350121"/>
            <a:ext cx="4667759" cy="369332"/>
          </a:xfrm>
          <a:prstGeom prst="rect">
            <a:avLst/>
          </a:prstGeom>
          <a:solidFill>
            <a:srgbClr val="FFFFB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dirty="0">
                <a:hlinkClick r:id="rId5"/>
              </a:rPr>
              <a:t>https://</a:t>
            </a:r>
            <a:r>
              <a:rPr lang="en-US" altLang="en-US" sz="1800" dirty="0" smtClean="0">
                <a:hlinkClick r:id="rId5"/>
              </a:rPr>
              <a:t>www.facebook.com/fissionliquide</a:t>
            </a:r>
            <a:endParaRPr lang="en-US" altLang="en-US" sz="1400" dirty="0"/>
          </a:p>
        </p:txBody>
      </p:sp>
      <p:sp>
        <p:nvSpPr>
          <p:cNvPr id="122887" name="ZoneTexte 3"/>
          <p:cNvSpPr txBox="1">
            <a:spLocks noChangeArrowheads="1"/>
          </p:cNvSpPr>
          <p:nvPr/>
        </p:nvSpPr>
        <p:spPr bwMode="auto">
          <a:xfrm>
            <a:off x="7423540" y="6367898"/>
            <a:ext cx="4032339" cy="369332"/>
          </a:xfrm>
          <a:prstGeom prst="rect">
            <a:avLst/>
          </a:prstGeom>
          <a:solidFill>
            <a:srgbClr val="FFFFB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dirty="0">
                <a:hlinkClick r:id="rId6"/>
              </a:rPr>
              <a:t>https://</a:t>
            </a:r>
            <a:r>
              <a:rPr lang="en-US" altLang="en-US" sz="1800" dirty="0" smtClean="0">
                <a:hlinkClick r:id="rId6"/>
              </a:rPr>
              <a:t>twitter.com/FissionLiquide</a:t>
            </a:r>
            <a:endParaRPr lang="en-US" altLang="en-US" sz="1800" dirty="0"/>
          </a:p>
        </p:txBody>
      </p:sp>
      <p:sp>
        <p:nvSpPr>
          <p:cNvPr id="122888" name="ZoneTexte 4"/>
          <p:cNvSpPr txBox="1">
            <a:spLocks noChangeArrowheads="1"/>
          </p:cNvSpPr>
          <p:nvPr/>
        </p:nvSpPr>
        <p:spPr bwMode="auto">
          <a:xfrm>
            <a:off x="2323297" y="3470147"/>
            <a:ext cx="2292613" cy="368300"/>
          </a:xfrm>
          <a:prstGeom prst="rect">
            <a:avLst/>
          </a:prstGeom>
          <a:solidFill>
            <a:srgbClr val="FFFFB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dirty="0">
                <a:hlinkClick r:id="rId7"/>
              </a:rPr>
              <a:t>http</a:t>
            </a:r>
            <a:r>
              <a:rPr lang="en-US" altLang="en-US" sz="1800" dirty="0" smtClean="0">
                <a:hlinkClick r:id="rId7"/>
              </a:rPr>
              <a:t>://fissionliquide.fr</a:t>
            </a:r>
            <a:endParaRPr lang="en-US" altLang="en-US" sz="1800" dirty="0"/>
          </a:p>
        </p:txBody>
      </p:sp>
      <p:pic>
        <p:nvPicPr>
          <p:cNvPr id="12289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3225" y="4631052"/>
            <a:ext cx="1219200" cy="714375"/>
          </a:xfrm>
          <a:prstGeom prst="rect">
            <a:avLst/>
          </a:prstGeom>
          <a:noFill/>
          <a:ln w="28575">
            <a:solidFill>
              <a:schemeClr val="accent2"/>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Connecteur droit avec flèche 2"/>
          <p:cNvCxnSpPr/>
          <p:nvPr/>
        </p:nvCxnSpPr>
        <p:spPr>
          <a:xfrm flipH="1" flipV="1">
            <a:off x="1915432" y="5375048"/>
            <a:ext cx="3870" cy="580335"/>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pic>
        <p:nvPicPr>
          <p:cNvPr id="122893" name="Picture 19" descr="Hand Cursor Icon - JoBSPapa."/>
          <p:cNvPicPr>
            <a:picLocks noChangeAspect="1" noChangeArrowheads="1"/>
          </p:cNvPicPr>
          <p:nvPr/>
        </p:nvPicPr>
        <p:blipFill>
          <a:blip r:embed="rId9" cstate="print">
            <a:extLst>
              <a:ext uri="{28A0092B-C50C-407E-A947-70E740481C1C}">
                <a14:useLocalDpi xmlns:a14="http://schemas.microsoft.com/office/drawing/2010/main" val="0"/>
              </a:ext>
            </a:extLst>
          </a:blip>
          <a:srcRect l="27477" t="16980" r="25591" b="41510"/>
          <a:stretch>
            <a:fillRect/>
          </a:stretch>
        </p:blipFill>
        <p:spPr bwMode="auto">
          <a:xfrm>
            <a:off x="10860958" y="5425416"/>
            <a:ext cx="4413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p:nvPicPr>
        <p:blipFill>
          <a:blip r:embed="rId10"/>
          <a:stretch>
            <a:fillRect/>
          </a:stretch>
        </p:blipFill>
        <p:spPr>
          <a:xfrm>
            <a:off x="1268178" y="893682"/>
            <a:ext cx="5133299" cy="2539631"/>
          </a:xfrm>
          <a:prstGeom prst="rect">
            <a:avLst/>
          </a:prstGeom>
          <a:ln>
            <a:solidFill>
              <a:schemeClr val="tx1"/>
            </a:solidFill>
          </a:ln>
        </p:spPr>
      </p:pic>
      <p:pic>
        <p:nvPicPr>
          <p:cNvPr id="19" name="Image 2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1939" y="3538910"/>
            <a:ext cx="1040942" cy="104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23"/>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00688" y="3488957"/>
            <a:ext cx="1308422" cy="106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p:cNvPicPr>
            <a:picLocks noChangeAspect="1"/>
          </p:cNvPicPr>
          <p:nvPr/>
        </p:nvPicPr>
        <p:blipFill>
          <a:blip r:embed="rId13"/>
          <a:stretch>
            <a:fillRect/>
          </a:stretch>
        </p:blipFill>
        <p:spPr>
          <a:xfrm>
            <a:off x="247807" y="416435"/>
            <a:ext cx="1276986" cy="1276986"/>
          </a:xfrm>
          <a:prstGeom prst="rect">
            <a:avLst/>
          </a:prstGeom>
        </p:spPr>
      </p:pic>
      <p:pic>
        <p:nvPicPr>
          <p:cNvPr id="4" name="Image 3">
            <a:hlinkClick r:id="rId14"/>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59154" y="774478"/>
            <a:ext cx="2115670" cy="2981171"/>
          </a:xfrm>
          <a:prstGeom prst="rect">
            <a:avLst/>
          </a:prstGeom>
        </p:spPr>
      </p:pic>
      <p:sp>
        <p:nvSpPr>
          <p:cNvPr id="16" name="ZoneTexte 4"/>
          <p:cNvSpPr txBox="1">
            <a:spLocks noChangeArrowheads="1"/>
          </p:cNvSpPr>
          <p:nvPr/>
        </p:nvSpPr>
        <p:spPr bwMode="auto">
          <a:xfrm>
            <a:off x="6796684" y="2367489"/>
            <a:ext cx="2292613" cy="368300"/>
          </a:xfrm>
          <a:prstGeom prst="rect">
            <a:avLst/>
          </a:prstGeom>
          <a:solidFill>
            <a:srgbClr val="FFFFB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800" dirty="0">
                <a:hlinkClick r:id="rId16"/>
              </a:rPr>
              <a:t>http</a:t>
            </a:r>
            <a:r>
              <a:rPr lang="en-US" altLang="en-US" sz="1800" dirty="0" smtClean="0">
                <a:hlinkClick r:id="rId16"/>
              </a:rPr>
              <a:t>://youtube.com</a:t>
            </a:r>
            <a:endParaRPr lang="en-US" altLang="en-US" sz="1800" dirty="0"/>
          </a:p>
        </p:txBody>
      </p:sp>
      <p:pic>
        <p:nvPicPr>
          <p:cNvPr id="7" name="Image 6">
            <a:hlinkClick r:id="rId16"/>
          </p:cNvPr>
          <p:cNvPicPr>
            <a:picLocks noChangeAspect="1"/>
          </p:cNvPicPr>
          <p:nvPr/>
        </p:nvPicPr>
        <p:blipFill rotWithShape="1">
          <a:blip r:embed="rId17" cstate="print">
            <a:extLst>
              <a:ext uri="{28A0092B-C50C-407E-A947-70E740481C1C}">
                <a14:useLocalDpi xmlns:a14="http://schemas.microsoft.com/office/drawing/2010/main" val="0"/>
              </a:ext>
            </a:extLst>
          </a:blip>
          <a:srcRect l="15421" t="26813" r="16152" b="25835"/>
          <a:stretch/>
        </p:blipFill>
        <p:spPr>
          <a:xfrm>
            <a:off x="6849035" y="1432503"/>
            <a:ext cx="2169458" cy="934180"/>
          </a:xfrm>
          <a:prstGeom prst="rect">
            <a:avLst/>
          </a:prstGeom>
        </p:spPr>
      </p:pic>
    </p:spTree>
    <p:extLst>
      <p:ext uri="{BB962C8B-B14F-4D97-AF65-F5344CB8AC3E}">
        <p14:creationId xmlns:p14="http://schemas.microsoft.com/office/powerpoint/2010/main" val="3142642330"/>
      </p:ext>
    </p:extLst>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8"/>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5822</TotalTime>
  <Words>4384</Words>
  <Application>Microsoft Office PowerPoint</Application>
  <PresentationFormat>Grand écran</PresentationFormat>
  <Paragraphs>382</Paragraphs>
  <Slides>36</Slides>
  <Notes>36</Notes>
  <HiddenSlides>0</HiddenSlides>
  <MMClips>4</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36</vt:i4>
      </vt:variant>
    </vt:vector>
  </HeadingPairs>
  <TitlesOfParts>
    <vt:vector size="46" baseType="lpstr">
      <vt:lpstr>Arial</vt:lpstr>
      <vt:lpstr>Arial Narrow</vt:lpstr>
      <vt:lpstr>Calibri</vt:lpstr>
      <vt:lpstr>Calibri Light</vt:lpstr>
      <vt:lpstr>Helvetica</vt:lpstr>
      <vt:lpstr>Helvetica Light</vt:lpstr>
      <vt:lpstr>Lucida Handwriting</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Un partenariat pour l’avenir</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LAURIE John</dc:creator>
  <cp:lastModifiedBy>LAURIE John</cp:lastModifiedBy>
  <cp:revision>292</cp:revision>
  <dcterms:created xsi:type="dcterms:W3CDTF">2016-04-07T12:25:43Z</dcterms:created>
  <dcterms:modified xsi:type="dcterms:W3CDTF">2017-01-25T20:16:23Z</dcterms:modified>
</cp:coreProperties>
</file>